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71" r:id="rId2"/>
    <p:sldId id="268" r:id="rId3"/>
    <p:sldId id="320" r:id="rId4"/>
    <p:sldId id="318" r:id="rId5"/>
    <p:sldId id="347" r:id="rId6"/>
    <p:sldId id="324" r:id="rId7"/>
    <p:sldId id="323" r:id="rId8"/>
    <p:sldId id="325" r:id="rId9"/>
    <p:sldId id="327" r:id="rId10"/>
    <p:sldId id="329" r:id="rId11"/>
    <p:sldId id="332" r:id="rId12"/>
    <p:sldId id="334" r:id="rId13"/>
    <p:sldId id="330" r:id="rId14"/>
    <p:sldId id="331" r:id="rId15"/>
    <p:sldId id="333" r:id="rId16"/>
    <p:sldId id="335" r:id="rId17"/>
    <p:sldId id="336" r:id="rId18"/>
    <p:sldId id="337" r:id="rId19"/>
    <p:sldId id="338" r:id="rId20"/>
    <p:sldId id="339" r:id="rId21"/>
    <p:sldId id="340" r:id="rId22"/>
    <p:sldId id="341" r:id="rId23"/>
    <p:sldId id="342" r:id="rId24"/>
    <p:sldId id="343" r:id="rId25"/>
    <p:sldId id="344" r:id="rId26"/>
    <p:sldId id="345" r:id="rId27"/>
    <p:sldId id="34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4" d="100"/>
          <a:sy n="94" d="100"/>
        </p:scale>
        <p:origin x="768"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EDCACE-E284-4ABD-8B15-36EEDAFAAAB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DBE3276-6A2F-476B-993B-58F7E05AF0C6}">
      <dgm:prSet phldrT="[Text]" custT="1"/>
      <dgm:spPr/>
      <dgm:t>
        <a:bodyPr/>
        <a:lstStyle/>
        <a:p>
          <a:r>
            <a:rPr lang="mn-MN" sz="2800" dirty="0"/>
            <a:t>2011-2017</a:t>
          </a:r>
          <a:endParaRPr lang="en-US" sz="2800" dirty="0"/>
        </a:p>
      </dgm:t>
    </dgm:pt>
    <dgm:pt modelId="{F5DC5503-3A2A-4B47-A523-C3271787B22A}" type="parTrans" cxnId="{71AF0D9E-3BD3-48B4-80F7-A6F3CB543849}">
      <dgm:prSet/>
      <dgm:spPr/>
      <dgm:t>
        <a:bodyPr/>
        <a:lstStyle/>
        <a:p>
          <a:endParaRPr lang="en-US"/>
        </a:p>
      </dgm:t>
    </dgm:pt>
    <dgm:pt modelId="{5D9308F5-3ABE-4413-97B4-C8F8965FD6AE}" type="sibTrans" cxnId="{71AF0D9E-3BD3-48B4-80F7-A6F3CB543849}">
      <dgm:prSet/>
      <dgm:spPr/>
      <dgm:t>
        <a:bodyPr/>
        <a:lstStyle/>
        <a:p>
          <a:endParaRPr lang="en-US"/>
        </a:p>
      </dgm:t>
    </dgm:pt>
    <dgm:pt modelId="{8E8675C3-D97E-4DC9-AFFF-1456F7888581}">
      <dgm:prSet phldrT="[Text]" custT="1"/>
      <dgm:spPr/>
      <dgm:t>
        <a:bodyPr/>
        <a:lstStyle/>
        <a:p>
          <a:pPr>
            <a:buFont typeface="Wingdings" panose="05000000000000000000" pitchFamily="2" charset="2"/>
            <a:buNone/>
          </a:pPr>
          <a:r>
            <a:rPr lang="en-US" sz="1200" dirty="0"/>
            <a:t>   - </a:t>
          </a:r>
          <a:r>
            <a:rPr lang="mn-MN" sz="1200" dirty="0"/>
            <a:t>2014 онд Газрын тосны тухай хуулийн шинэчилсэн найруулга</a:t>
          </a:r>
          <a:r>
            <a:rPr lang="en-US" sz="1200" dirty="0"/>
            <a:t> </a:t>
          </a:r>
          <a:r>
            <a:rPr lang="mn-MN" sz="1200" dirty="0"/>
            <a:t>батлагдсан</a:t>
          </a:r>
          <a:endParaRPr lang="en-US" sz="1200" dirty="0"/>
        </a:p>
      </dgm:t>
    </dgm:pt>
    <dgm:pt modelId="{E65CECC5-F49D-4C2D-9ABD-62B341C532FE}" type="parTrans" cxnId="{B928735C-4306-4A40-AFFD-4CC431043BB0}">
      <dgm:prSet/>
      <dgm:spPr/>
      <dgm:t>
        <a:bodyPr/>
        <a:lstStyle/>
        <a:p>
          <a:endParaRPr lang="en-US"/>
        </a:p>
      </dgm:t>
    </dgm:pt>
    <dgm:pt modelId="{56A8EDC5-D074-45C8-83A1-968BFBC9F928}" type="sibTrans" cxnId="{B928735C-4306-4A40-AFFD-4CC431043BB0}">
      <dgm:prSet/>
      <dgm:spPr/>
      <dgm:t>
        <a:bodyPr/>
        <a:lstStyle/>
        <a:p>
          <a:endParaRPr lang="en-US"/>
        </a:p>
      </dgm:t>
    </dgm:pt>
    <dgm:pt modelId="{36021A6B-D2D4-4D07-9FA7-DD3A4250E30F}">
      <dgm:prSet phldrT="[Text]" custT="1"/>
      <dgm:spPr/>
      <dgm:t>
        <a:bodyPr/>
        <a:lstStyle/>
        <a:p>
          <a:r>
            <a:rPr lang="mn-MN" sz="2800" dirty="0"/>
            <a:t>2018-2027</a:t>
          </a:r>
          <a:endParaRPr lang="en-US" sz="2800" dirty="0"/>
        </a:p>
      </dgm:t>
    </dgm:pt>
    <dgm:pt modelId="{D1CEE465-B0A1-49B8-8173-81B2615CC4CF}" type="parTrans" cxnId="{6E03B3A5-A561-4F5B-83FD-5ABB0814B0BD}">
      <dgm:prSet/>
      <dgm:spPr/>
      <dgm:t>
        <a:bodyPr/>
        <a:lstStyle/>
        <a:p>
          <a:endParaRPr lang="en-US"/>
        </a:p>
      </dgm:t>
    </dgm:pt>
    <dgm:pt modelId="{07A14298-C8B4-4D20-B392-14B0F42BC1D7}" type="sibTrans" cxnId="{6E03B3A5-A561-4F5B-83FD-5ABB0814B0BD}">
      <dgm:prSet/>
      <dgm:spPr/>
      <dgm:t>
        <a:bodyPr/>
        <a:lstStyle/>
        <a:p>
          <a:endParaRPr lang="en-US"/>
        </a:p>
      </dgm:t>
    </dgm:pt>
    <dgm:pt modelId="{877E63BE-A66C-4E66-9B54-8B27396579C8}">
      <dgm:prSet phldrT="[Text]" custT="1"/>
      <dgm:spPr/>
      <dgm:t>
        <a:bodyPr/>
        <a:lstStyle/>
        <a:p>
          <a:r>
            <a:rPr lang="en-US" sz="1200" dirty="0"/>
            <a:t>2.3.3.7</a:t>
          </a:r>
          <a:r>
            <a:rPr lang="mn-MN" sz="1200" dirty="0"/>
            <a:t> - </a:t>
          </a:r>
          <a:r>
            <a:rPr lang="en-US" sz="1200" dirty="0" err="1"/>
            <a:t>агаарын</a:t>
          </a:r>
          <a:r>
            <a:rPr lang="en-US" sz="1200" dirty="0"/>
            <a:t> </a:t>
          </a:r>
          <a:r>
            <a:rPr lang="en-US" sz="1200" dirty="0" err="1"/>
            <a:t>бохирдлыг</a:t>
          </a:r>
          <a:r>
            <a:rPr lang="en-US" sz="1200" dirty="0"/>
            <a:t> </a:t>
          </a:r>
          <a:r>
            <a:rPr lang="en-US" sz="1200" dirty="0" err="1"/>
            <a:t>бууруулах</a:t>
          </a:r>
          <a:r>
            <a:rPr lang="en-US" sz="1200" dirty="0"/>
            <a:t> </a:t>
          </a:r>
          <a:r>
            <a:rPr lang="en-US" sz="1200" dirty="0" err="1"/>
            <a:t>экологийн</a:t>
          </a:r>
          <a:r>
            <a:rPr lang="en-US" sz="1200" dirty="0"/>
            <a:t> </a:t>
          </a:r>
          <a:r>
            <a:rPr lang="en-US" sz="1200" dirty="0" err="1">
              <a:solidFill>
                <a:srgbClr val="FF0000"/>
              </a:solidFill>
            </a:rPr>
            <a:t>цэвэр</a:t>
          </a:r>
          <a:r>
            <a:rPr lang="en-US" sz="1200" dirty="0">
              <a:solidFill>
                <a:srgbClr val="FF0000"/>
              </a:solidFill>
            </a:rPr>
            <a:t> </a:t>
          </a:r>
          <a:r>
            <a:rPr lang="en-US" sz="1200" dirty="0" err="1">
              <a:solidFill>
                <a:srgbClr val="FF0000"/>
              </a:solidFill>
            </a:rPr>
            <a:t>түлшний</a:t>
          </a:r>
          <a:r>
            <a:rPr lang="en-US" sz="1200" dirty="0">
              <a:solidFill>
                <a:srgbClr val="FF0000"/>
              </a:solidFill>
            </a:rPr>
            <a:t> </a:t>
          </a:r>
          <a:r>
            <a:rPr lang="en-US" sz="1200" dirty="0" err="1">
              <a:solidFill>
                <a:srgbClr val="FF0000"/>
              </a:solidFill>
            </a:rPr>
            <a:t>хэрэглээг</a:t>
          </a:r>
          <a:r>
            <a:rPr lang="en-US" sz="1200" dirty="0">
              <a:solidFill>
                <a:srgbClr val="FF0000"/>
              </a:solidFill>
            </a:rPr>
            <a:t> </a:t>
          </a:r>
          <a:r>
            <a:rPr lang="en-US" sz="1200" dirty="0" err="1">
              <a:solidFill>
                <a:srgbClr val="FF0000"/>
              </a:solidFill>
            </a:rPr>
            <a:t>нэмэгдүүлэх</a:t>
          </a:r>
          <a:r>
            <a:rPr lang="en-US" sz="1200" dirty="0">
              <a:solidFill>
                <a:srgbClr val="FF0000"/>
              </a:solidFill>
            </a:rPr>
            <a:t> </a:t>
          </a:r>
          <a:r>
            <a:rPr lang="en-US" sz="1200" dirty="0" err="1"/>
            <a:t>зорилгоор</a:t>
          </a:r>
          <a:r>
            <a:rPr lang="en-US" sz="1200" dirty="0"/>
            <a:t> </a:t>
          </a:r>
          <a:r>
            <a:rPr lang="en-US" sz="1200" dirty="0" err="1">
              <a:solidFill>
                <a:srgbClr val="FF0000"/>
              </a:solidFill>
            </a:rPr>
            <a:t>шатдаг</a:t>
          </a:r>
          <a:r>
            <a:rPr lang="en-US" sz="1200" dirty="0">
              <a:solidFill>
                <a:srgbClr val="FF0000"/>
              </a:solidFill>
            </a:rPr>
            <a:t> </a:t>
          </a:r>
          <a:r>
            <a:rPr lang="en-US" sz="1200" dirty="0" err="1">
              <a:solidFill>
                <a:srgbClr val="FF0000"/>
              </a:solidFill>
            </a:rPr>
            <a:t>хийн</a:t>
          </a:r>
          <a:r>
            <a:rPr lang="en-US" sz="1200" dirty="0">
              <a:solidFill>
                <a:srgbClr val="FF0000"/>
              </a:solidFill>
            </a:rPr>
            <a:t> </a:t>
          </a:r>
          <a:r>
            <a:rPr lang="en-US" sz="1200" dirty="0" err="1">
              <a:solidFill>
                <a:srgbClr val="FF0000"/>
              </a:solidFill>
            </a:rPr>
            <a:t>салбарыг</a:t>
          </a:r>
          <a:r>
            <a:rPr lang="en-US" sz="1200" dirty="0">
              <a:solidFill>
                <a:srgbClr val="FF0000"/>
              </a:solidFill>
            </a:rPr>
            <a:t> </a:t>
          </a:r>
          <a:r>
            <a:rPr lang="en-US" sz="1200" dirty="0" err="1">
              <a:solidFill>
                <a:srgbClr val="FF0000"/>
              </a:solidFill>
            </a:rPr>
            <a:t>хөгжүүлэх</a:t>
          </a:r>
          <a:r>
            <a:rPr lang="mn-MN" sz="1200" dirty="0"/>
            <a:t>, </a:t>
          </a:r>
          <a:endParaRPr lang="en-US" sz="1200" dirty="0"/>
        </a:p>
      </dgm:t>
    </dgm:pt>
    <dgm:pt modelId="{99A982D9-D44D-4C46-9F27-C488A4218674}" type="parTrans" cxnId="{DC05B956-4CF9-4583-B6AE-9C504E2E629C}">
      <dgm:prSet/>
      <dgm:spPr/>
      <dgm:t>
        <a:bodyPr/>
        <a:lstStyle/>
        <a:p>
          <a:endParaRPr lang="en-US"/>
        </a:p>
      </dgm:t>
    </dgm:pt>
    <dgm:pt modelId="{78114D2D-77E8-4F53-B4A2-9C3BDBA46407}" type="sibTrans" cxnId="{DC05B956-4CF9-4583-B6AE-9C504E2E629C}">
      <dgm:prSet/>
      <dgm:spPr/>
      <dgm:t>
        <a:bodyPr/>
        <a:lstStyle/>
        <a:p>
          <a:endParaRPr lang="en-US"/>
        </a:p>
      </dgm:t>
    </dgm:pt>
    <dgm:pt modelId="{E2F60CDB-33D8-40AB-9B19-ED1AD5591F84}">
      <dgm:prSet phldrT="[Text]" custT="1"/>
      <dgm:spPr/>
      <dgm:t>
        <a:bodyPr/>
        <a:lstStyle/>
        <a:p>
          <a:r>
            <a:rPr lang="en-US" sz="1200" dirty="0"/>
            <a:t>2018-2021 - </a:t>
          </a:r>
          <a:r>
            <a:rPr lang="en-US" sz="1200" dirty="0" err="1"/>
            <a:t>салбарын</a:t>
          </a:r>
          <a:r>
            <a:rPr lang="en-US" sz="1200" dirty="0"/>
            <a:t> </a:t>
          </a:r>
          <a:r>
            <a:rPr lang="en-US" sz="1200" dirty="0" err="1">
              <a:solidFill>
                <a:srgbClr val="FF0000"/>
              </a:solidFill>
            </a:rPr>
            <a:t>бодлого</a:t>
          </a:r>
          <a:r>
            <a:rPr lang="en-US" sz="1200" dirty="0">
              <a:solidFill>
                <a:srgbClr val="FF0000"/>
              </a:solidFill>
            </a:rPr>
            <a:t>, </a:t>
          </a:r>
          <a:r>
            <a:rPr lang="en-US" sz="1200" dirty="0" err="1">
              <a:solidFill>
                <a:srgbClr val="FF0000"/>
              </a:solidFill>
            </a:rPr>
            <a:t>хууль</a:t>
          </a:r>
          <a:r>
            <a:rPr lang="en-US" sz="1200" dirty="0">
              <a:solidFill>
                <a:srgbClr val="FF0000"/>
              </a:solidFill>
            </a:rPr>
            <a:t> </a:t>
          </a:r>
          <a:r>
            <a:rPr lang="en-US" sz="1200" dirty="0" err="1">
              <a:solidFill>
                <a:srgbClr val="FF0000"/>
              </a:solidFill>
            </a:rPr>
            <a:t>эрх</a:t>
          </a:r>
          <a:r>
            <a:rPr lang="en-US" sz="1200" dirty="0">
              <a:solidFill>
                <a:srgbClr val="FF0000"/>
              </a:solidFill>
            </a:rPr>
            <a:t> </a:t>
          </a:r>
          <a:r>
            <a:rPr lang="en-US" sz="1200" dirty="0" err="1">
              <a:solidFill>
                <a:srgbClr val="FF0000"/>
              </a:solidFill>
            </a:rPr>
            <a:t>зүйн</a:t>
          </a:r>
          <a:r>
            <a:rPr lang="en-US" sz="1200" dirty="0">
              <a:solidFill>
                <a:srgbClr val="FF0000"/>
              </a:solidFill>
            </a:rPr>
            <a:t> </a:t>
          </a:r>
          <a:r>
            <a:rPr lang="en-US" sz="1200" dirty="0" err="1">
              <a:solidFill>
                <a:srgbClr val="FF0000"/>
              </a:solidFill>
            </a:rPr>
            <a:t>орчинг</a:t>
          </a:r>
          <a:r>
            <a:rPr lang="en-US" sz="1200" dirty="0">
              <a:solidFill>
                <a:srgbClr val="FF0000"/>
              </a:solidFill>
            </a:rPr>
            <a:t> </a:t>
          </a:r>
          <a:r>
            <a:rPr lang="en-US" sz="1200" dirty="0" err="1">
              <a:solidFill>
                <a:srgbClr val="FF0000"/>
              </a:solidFill>
            </a:rPr>
            <a:t>боловсронгуй</a:t>
          </a:r>
          <a:r>
            <a:rPr lang="en-US" sz="1200" dirty="0">
              <a:solidFill>
                <a:srgbClr val="FF0000"/>
              </a:solidFill>
            </a:rPr>
            <a:t> </a:t>
          </a:r>
          <a:r>
            <a:rPr lang="en-US" sz="1200" dirty="0" err="1">
              <a:solidFill>
                <a:srgbClr val="FF0000"/>
              </a:solidFill>
            </a:rPr>
            <a:t>болгож</a:t>
          </a:r>
          <a:r>
            <a:rPr lang="en-US" sz="1200" dirty="0"/>
            <a:t>, </a:t>
          </a:r>
          <a:r>
            <a:rPr lang="en-US" sz="1200" dirty="0" err="1"/>
            <a:t>дэд</a:t>
          </a:r>
          <a:r>
            <a:rPr lang="en-US" sz="1200" dirty="0"/>
            <a:t> </a:t>
          </a:r>
          <a:r>
            <a:rPr lang="en-US" sz="1200" dirty="0" err="1"/>
            <a:t>бүтцийг</a:t>
          </a:r>
          <a:r>
            <a:rPr lang="en-US" sz="1200" dirty="0"/>
            <a:t> </a:t>
          </a:r>
          <a:r>
            <a:rPr lang="en-US" sz="1200" dirty="0" err="1"/>
            <a:t>сайжруул</a:t>
          </a:r>
          <a:r>
            <a:rPr lang="mn-MN" sz="1200" dirty="0"/>
            <a:t>ан</a:t>
          </a:r>
          <a:r>
            <a:rPr lang="en-US" sz="1200" dirty="0"/>
            <a:t>, </a:t>
          </a:r>
          <a:r>
            <a:rPr lang="en-US" sz="1200" dirty="0" err="1"/>
            <a:t>хөрөнгө</a:t>
          </a:r>
          <a:r>
            <a:rPr lang="en-US" sz="1200" dirty="0"/>
            <a:t> </a:t>
          </a:r>
          <a:r>
            <a:rPr lang="en-US" sz="1200" dirty="0" err="1"/>
            <a:t>оруулалтыг</a:t>
          </a:r>
          <a:r>
            <a:rPr lang="en-US" sz="1200" dirty="0"/>
            <a:t> </a:t>
          </a:r>
          <a:r>
            <a:rPr lang="en-US" sz="1200" dirty="0" err="1"/>
            <a:t>нэмэгдүүлэн</a:t>
          </a:r>
          <a:r>
            <a:rPr lang="en-US" sz="1200" dirty="0"/>
            <a:t>, </a:t>
          </a:r>
          <a:r>
            <a:rPr lang="en-US" sz="1200" dirty="0" err="1"/>
            <a:t>төрийн</a:t>
          </a:r>
          <a:r>
            <a:rPr lang="en-US" sz="1200" dirty="0"/>
            <a:t> </a:t>
          </a:r>
          <a:r>
            <a:rPr lang="en-US" sz="1200" dirty="0" err="1"/>
            <a:t>өмчит</a:t>
          </a:r>
          <a:r>
            <a:rPr lang="en-US" sz="1200" dirty="0"/>
            <a:t> </a:t>
          </a:r>
          <a:r>
            <a:rPr lang="en-US" sz="1200" dirty="0" err="1"/>
            <a:t>болон</a:t>
          </a:r>
          <a:r>
            <a:rPr lang="en-US" sz="1200" dirty="0"/>
            <a:t> </a:t>
          </a:r>
          <a:r>
            <a:rPr lang="en-US" sz="1200" dirty="0" err="1"/>
            <a:t>төрийн</a:t>
          </a:r>
          <a:r>
            <a:rPr lang="en-US" sz="1200" dirty="0"/>
            <a:t> </a:t>
          </a:r>
          <a:r>
            <a:rPr lang="en-US" sz="1200" dirty="0" err="1"/>
            <a:t>өмчийн</a:t>
          </a:r>
          <a:r>
            <a:rPr lang="en-US" sz="1200" dirty="0"/>
            <a:t> </a:t>
          </a:r>
          <a:r>
            <a:rPr lang="en-US" sz="1200" dirty="0" err="1"/>
            <a:t>оролцоотой</a:t>
          </a:r>
          <a:r>
            <a:rPr lang="en-US" sz="1200" dirty="0"/>
            <a:t> </a:t>
          </a:r>
          <a:r>
            <a:rPr lang="en-US" sz="1200" dirty="0" err="1"/>
            <a:t>газрын</a:t>
          </a:r>
          <a:r>
            <a:rPr lang="en-US" sz="1200" dirty="0"/>
            <a:t> </a:t>
          </a:r>
          <a:r>
            <a:rPr lang="en-US" sz="1200" dirty="0" err="1"/>
            <a:t>тосны</a:t>
          </a:r>
          <a:r>
            <a:rPr lang="en-US" sz="1200" dirty="0"/>
            <a:t> </a:t>
          </a:r>
          <a:r>
            <a:rPr lang="en-US" sz="1200" dirty="0" err="1"/>
            <a:t>компанийг</a:t>
          </a:r>
          <a:r>
            <a:rPr lang="en-US" sz="1200" dirty="0"/>
            <a:t> </a:t>
          </a:r>
          <a:r>
            <a:rPr lang="en-US" sz="1200" dirty="0" err="1"/>
            <a:t>байгуулах</a:t>
          </a:r>
          <a:r>
            <a:rPr lang="en-US" sz="1200" dirty="0"/>
            <a:t> </a:t>
          </a:r>
          <a:r>
            <a:rPr lang="en-US" sz="1200" dirty="0" err="1"/>
            <a:t>ажлыг</a:t>
          </a:r>
          <a:r>
            <a:rPr lang="en-US" sz="1200" dirty="0"/>
            <a:t> </a:t>
          </a:r>
          <a:r>
            <a:rPr lang="en-US" sz="1200" dirty="0" err="1"/>
            <a:t>эхлүүл</a:t>
          </a:r>
          <a:r>
            <a:rPr lang="mn-MN" sz="1200" dirty="0"/>
            <a:t>эх</a:t>
          </a:r>
          <a:endParaRPr lang="en-US" sz="1200" dirty="0"/>
        </a:p>
      </dgm:t>
    </dgm:pt>
    <dgm:pt modelId="{A3B6CE96-4DAA-4DAC-B38B-6A13C84211C9}" type="parTrans" cxnId="{829E04FD-32EF-4A0F-AEB1-28872E6068DB}">
      <dgm:prSet/>
      <dgm:spPr/>
      <dgm:t>
        <a:bodyPr/>
        <a:lstStyle/>
        <a:p>
          <a:endParaRPr lang="en-US"/>
        </a:p>
      </dgm:t>
    </dgm:pt>
    <dgm:pt modelId="{5E301F09-2DCB-4EB0-ADE0-96EA3F631CB1}" type="sibTrans" cxnId="{829E04FD-32EF-4A0F-AEB1-28872E6068DB}">
      <dgm:prSet/>
      <dgm:spPr/>
      <dgm:t>
        <a:bodyPr/>
        <a:lstStyle/>
        <a:p>
          <a:endParaRPr lang="en-US"/>
        </a:p>
      </dgm:t>
    </dgm:pt>
    <dgm:pt modelId="{F464D46C-1AE9-4FA7-BED8-BAB9B489D76E}">
      <dgm:prSet phldrT="[Text]" custT="1"/>
      <dgm:spPr/>
      <dgm:t>
        <a:bodyPr/>
        <a:lstStyle/>
        <a:p>
          <a:r>
            <a:rPr lang="en-US" sz="1200" dirty="0"/>
            <a:t>2.3.5.2</a:t>
          </a:r>
          <a:r>
            <a:rPr lang="mn-MN" sz="1200" dirty="0"/>
            <a:t> - газрын тос болон</a:t>
          </a:r>
          <a:r>
            <a:rPr lang="en-US" sz="1200" dirty="0"/>
            <a:t> </a:t>
          </a:r>
          <a:r>
            <a:rPr lang="en-US" sz="1200" dirty="0" err="1"/>
            <a:t>уламжлалт</a:t>
          </a:r>
          <a:r>
            <a:rPr lang="en-US" sz="1200" dirty="0"/>
            <a:t> </a:t>
          </a:r>
          <a:r>
            <a:rPr lang="en-US" sz="1200" dirty="0" err="1"/>
            <a:t>бус</a:t>
          </a:r>
          <a:r>
            <a:rPr lang="en-US" sz="1200" dirty="0"/>
            <a:t> </a:t>
          </a:r>
          <a:r>
            <a:rPr lang="en-US" sz="1200" dirty="0" err="1"/>
            <a:t>газрын</a:t>
          </a:r>
          <a:r>
            <a:rPr lang="en-US" sz="1200" dirty="0"/>
            <a:t> </a:t>
          </a:r>
          <a:r>
            <a:rPr lang="en-US" sz="1200" dirty="0" err="1"/>
            <a:t>тос</a:t>
          </a:r>
          <a:r>
            <a:rPr lang="en-US" sz="1200" dirty="0"/>
            <a:t> </a:t>
          </a:r>
          <a:r>
            <a:rPr lang="en-US" sz="1200" dirty="0" err="1"/>
            <a:t>эрэх</a:t>
          </a:r>
          <a:r>
            <a:rPr lang="en-US" sz="1200" dirty="0"/>
            <a:t>, </a:t>
          </a:r>
          <a:r>
            <a:rPr lang="en-US" sz="1200" dirty="0" err="1"/>
            <a:t>хайх</a:t>
          </a:r>
          <a:r>
            <a:rPr lang="en-US" sz="1200" dirty="0"/>
            <a:t>, </a:t>
          </a:r>
          <a:r>
            <a:rPr lang="en-US" sz="1200" dirty="0" err="1"/>
            <a:t>олборлох</a:t>
          </a:r>
          <a:r>
            <a:rPr lang="en-US" sz="1200" dirty="0"/>
            <a:t>, </a:t>
          </a:r>
          <a:r>
            <a:rPr lang="en-US" sz="1200" dirty="0" err="1"/>
            <a:t>ашиглах</a:t>
          </a:r>
          <a:r>
            <a:rPr lang="en-US" sz="1200" dirty="0"/>
            <a:t>, </a:t>
          </a:r>
          <a:r>
            <a:rPr lang="en-US" sz="1200" dirty="0" err="1"/>
            <a:t>хадгалах</a:t>
          </a:r>
          <a:r>
            <a:rPr lang="en-US" sz="1200" dirty="0"/>
            <a:t>, </a:t>
          </a:r>
          <a:r>
            <a:rPr lang="en-US" sz="1200" dirty="0" err="1"/>
            <a:t>тээвэрлэх</a:t>
          </a:r>
          <a:r>
            <a:rPr lang="en-US" sz="1200" dirty="0"/>
            <a:t>, </a:t>
          </a:r>
          <a:r>
            <a:rPr lang="en-US" sz="1200" dirty="0" err="1"/>
            <a:t>борлуулахтай</a:t>
          </a:r>
          <a:r>
            <a:rPr lang="en-US" sz="1200" dirty="0"/>
            <a:t> </a:t>
          </a:r>
          <a:r>
            <a:rPr lang="en-US" sz="1200" dirty="0" err="1"/>
            <a:t>холбоотой</a:t>
          </a:r>
          <a:r>
            <a:rPr lang="en-US" sz="1200" dirty="0"/>
            <a:t> </a:t>
          </a:r>
          <a:r>
            <a:rPr lang="en-US" sz="1200" dirty="0" err="1"/>
            <a:t>үйл</a:t>
          </a:r>
          <a:r>
            <a:rPr lang="en-US" sz="1200" dirty="0"/>
            <a:t> </a:t>
          </a:r>
          <a:r>
            <a:rPr lang="en-US" sz="1200" dirty="0" err="1"/>
            <a:t>ажиллагааг</a:t>
          </a:r>
          <a:r>
            <a:rPr lang="en-US" sz="1200" dirty="0"/>
            <a:t> </a:t>
          </a:r>
          <a:r>
            <a:rPr lang="en-US" sz="1200" dirty="0" err="1">
              <a:solidFill>
                <a:srgbClr val="FF0000"/>
              </a:solidFill>
            </a:rPr>
            <a:t>дагасан</a:t>
          </a:r>
          <a:r>
            <a:rPr lang="en-US" sz="1200" dirty="0">
              <a:solidFill>
                <a:srgbClr val="FF0000"/>
              </a:solidFill>
            </a:rPr>
            <a:t> </a:t>
          </a:r>
          <a:r>
            <a:rPr lang="en-US" sz="1200" dirty="0" err="1">
              <a:solidFill>
                <a:srgbClr val="FF0000"/>
              </a:solidFill>
            </a:rPr>
            <a:t>үйлдвэрлэл</a:t>
          </a:r>
          <a:r>
            <a:rPr lang="en-US" sz="1200" dirty="0">
              <a:solidFill>
                <a:srgbClr val="FF0000"/>
              </a:solidFill>
            </a:rPr>
            <a:t>, </a:t>
          </a:r>
          <a:r>
            <a:rPr lang="en-US" sz="1200" dirty="0" err="1">
              <a:solidFill>
                <a:srgbClr val="FF0000"/>
              </a:solidFill>
            </a:rPr>
            <a:t>үйлчилгээг</a:t>
          </a:r>
          <a:r>
            <a:rPr lang="en-US" sz="1200" dirty="0">
              <a:solidFill>
                <a:srgbClr val="FF0000"/>
              </a:solidFill>
            </a:rPr>
            <a:t> </a:t>
          </a:r>
          <a:r>
            <a:rPr lang="en-US" sz="1200" dirty="0" err="1">
              <a:solidFill>
                <a:srgbClr val="FF0000"/>
              </a:solidFill>
            </a:rPr>
            <a:t>хөгжүүлж</a:t>
          </a:r>
          <a:r>
            <a:rPr lang="en-US" sz="1200" dirty="0"/>
            <a:t>, </a:t>
          </a:r>
          <a:r>
            <a:rPr lang="en-US" sz="1200" dirty="0" err="1">
              <a:solidFill>
                <a:srgbClr val="FF0000"/>
              </a:solidFill>
            </a:rPr>
            <a:t>дэд</a:t>
          </a:r>
          <a:r>
            <a:rPr lang="en-US" sz="1200" dirty="0">
              <a:solidFill>
                <a:srgbClr val="FF0000"/>
              </a:solidFill>
            </a:rPr>
            <a:t> </a:t>
          </a:r>
          <a:r>
            <a:rPr lang="en-US" sz="1200" dirty="0" err="1">
              <a:solidFill>
                <a:srgbClr val="FF0000"/>
              </a:solidFill>
            </a:rPr>
            <a:t>бүтцийн</a:t>
          </a:r>
          <a:r>
            <a:rPr lang="en-US" sz="1200" dirty="0">
              <a:solidFill>
                <a:srgbClr val="FF0000"/>
              </a:solidFill>
            </a:rPr>
            <a:t> </a:t>
          </a:r>
          <a:r>
            <a:rPr lang="en-US" sz="1200" dirty="0" err="1">
              <a:solidFill>
                <a:srgbClr val="FF0000"/>
              </a:solidFill>
            </a:rPr>
            <a:t>бүтээн</a:t>
          </a:r>
          <a:r>
            <a:rPr lang="en-US" sz="1200" dirty="0">
              <a:solidFill>
                <a:srgbClr val="FF0000"/>
              </a:solidFill>
            </a:rPr>
            <a:t> </a:t>
          </a:r>
          <a:r>
            <a:rPr lang="en-US" sz="1200" dirty="0" err="1">
              <a:solidFill>
                <a:srgbClr val="FF0000"/>
              </a:solidFill>
            </a:rPr>
            <a:t>байгуулалтыг</a:t>
          </a:r>
          <a:r>
            <a:rPr lang="en-US" sz="1200" dirty="0">
              <a:solidFill>
                <a:srgbClr val="FF0000"/>
              </a:solidFill>
            </a:rPr>
            <a:t> </a:t>
          </a:r>
          <a:r>
            <a:rPr lang="en-US" sz="1200" dirty="0" err="1">
              <a:solidFill>
                <a:srgbClr val="FF0000"/>
              </a:solidFill>
            </a:rPr>
            <a:t>хийх</a:t>
          </a:r>
          <a:r>
            <a:rPr lang="en-US" sz="1200" dirty="0">
              <a:solidFill>
                <a:srgbClr val="FF0000"/>
              </a:solidFill>
            </a:rPr>
            <a:t> </a:t>
          </a:r>
          <a:r>
            <a:rPr lang="en-US" sz="1200" dirty="0" err="1"/>
            <a:t>замаар</a:t>
          </a:r>
          <a:r>
            <a:rPr lang="en-US" sz="1200" dirty="0"/>
            <a:t> </a:t>
          </a:r>
          <a:r>
            <a:rPr lang="en-US" sz="1200" dirty="0" err="1">
              <a:solidFill>
                <a:srgbClr val="FF0000"/>
              </a:solidFill>
            </a:rPr>
            <a:t>орон</a:t>
          </a:r>
          <a:r>
            <a:rPr lang="en-US" sz="1200" dirty="0">
              <a:solidFill>
                <a:srgbClr val="FF0000"/>
              </a:solidFill>
            </a:rPr>
            <a:t> </a:t>
          </a:r>
          <a:r>
            <a:rPr lang="en-US" sz="1200" dirty="0" err="1">
              <a:solidFill>
                <a:srgbClr val="FF0000"/>
              </a:solidFill>
            </a:rPr>
            <a:t>нутгийн</a:t>
          </a:r>
          <a:r>
            <a:rPr lang="en-US" sz="1200" dirty="0">
              <a:solidFill>
                <a:srgbClr val="FF0000"/>
              </a:solidFill>
            </a:rPr>
            <a:t> </a:t>
          </a:r>
          <a:r>
            <a:rPr lang="en-US" sz="1200" dirty="0" err="1">
              <a:solidFill>
                <a:srgbClr val="FF0000"/>
              </a:solidFill>
            </a:rPr>
            <a:t>хөгжлийг</a:t>
          </a:r>
          <a:r>
            <a:rPr lang="en-US" sz="1200" dirty="0">
              <a:solidFill>
                <a:srgbClr val="FF0000"/>
              </a:solidFill>
            </a:rPr>
            <a:t> </a:t>
          </a:r>
          <a:r>
            <a:rPr lang="en-US" sz="1200" dirty="0" err="1">
              <a:solidFill>
                <a:srgbClr val="FF0000"/>
              </a:solidFill>
            </a:rPr>
            <a:t>дэмжих</a:t>
          </a:r>
          <a:r>
            <a:rPr lang="en-US" sz="1200" dirty="0"/>
            <a:t>,</a:t>
          </a:r>
        </a:p>
      </dgm:t>
    </dgm:pt>
    <dgm:pt modelId="{4143EF34-C444-4F75-93E6-872A7C3CD8A4}" type="parTrans" cxnId="{A93176D8-1571-4497-8AB1-4938A269BF3C}">
      <dgm:prSet/>
      <dgm:spPr/>
      <dgm:t>
        <a:bodyPr/>
        <a:lstStyle/>
        <a:p>
          <a:endParaRPr lang="en-US"/>
        </a:p>
      </dgm:t>
    </dgm:pt>
    <dgm:pt modelId="{ACB275E7-0834-4E80-9F54-26CB36645B4C}" type="sibTrans" cxnId="{A93176D8-1571-4497-8AB1-4938A269BF3C}">
      <dgm:prSet/>
      <dgm:spPr/>
      <dgm:t>
        <a:bodyPr/>
        <a:lstStyle/>
        <a:p>
          <a:endParaRPr lang="en-US"/>
        </a:p>
      </dgm:t>
    </dgm:pt>
    <dgm:pt modelId="{AE8A0AF3-B60A-47FC-8414-DAC5654196AA}">
      <dgm:prSet phldrT="[Text]" custT="1"/>
      <dgm:spPr/>
      <dgm:t>
        <a:bodyPr/>
        <a:lstStyle/>
        <a:p>
          <a:pPr>
            <a:buFont typeface="Wingdings" panose="05000000000000000000" pitchFamily="2" charset="2"/>
            <a:buNone/>
          </a:pPr>
          <a:r>
            <a:rPr lang="en-US" sz="1200" dirty="0"/>
            <a:t>  - </a:t>
          </a:r>
          <a:r>
            <a:rPr lang="mn-MN" sz="1200" dirty="0"/>
            <a:t>2015 онд Уламжлалт бус газрын тосны журам</a:t>
          </a:r>
          <a:endParaRPr lang="en-US" sz="1200" dirty="0"/>
        </a:p>
      </dgm:t>
    </dgm:pt>
    <dgm:pt modelId="{8D8CB447-57EA-46DB-ABA9-A5C83412ED1E}" type="parTrans" cxnId="{96E718EF-C851-4E44-8A6C-F4FA0BB4FEF6}">
      <dgm:prSet/>
      <dgm:spPr/>
      <dgm:t>
        <a:bodyPr/>
        <a:lstStyle/>
        <a:p>
          <a:endParaRPr lang="en-US"/>
        </a:p>
      </dgm:t>
    </dgm:pt>
    <dgm:pt modelId="{4292F555-5705-4457-8772-336BD776F3A5}" type="sibTrans" cxnId="{96E718EF-C851-4E44-8A6C-F4FA0BB4FEF6}">
      <dgm:prSet/>
      <dgm:spPr/>
      <dgm:t>
        <a:bodyPr/>
        <a:lstStyle/>
        <a:p>
          <a:endParaRPr lang="en-US"/>
        </a:p>
      </dgm:t>
    </dgm:pt>
    <dgm:pt modelId="{F8E248FB-315D-4440-A7AE-D0F32FB83220}">
      <dgm:prSet phldrT="[Text]" custT="1"/>
      <dgm:spPr/>
      <dgm:t>
        <a:bodyPr/>
        <a:lstStyle/>
        <a:p>
          <a:pPr>
            <a:buFont typeface="Wingdings" panose="05000000000000000000" pitchFamily="2" charset="2"/>
            <a:buNone/>
          </a:pPr>
          <a:r>
            <a:rPr lang="mn-MN" sz="1200" dirty="0"/>
            <a:t>		- Уламжлалт бус газрын тос, нүүрсний давхаргын метан хийн тодорхойололт</a:t>
          </a:r>
          <a:endParaRPr lang="en-US" sz="1200" dirty="0"/>
        </a:p>
      </dgm:t>
    </dgm:pt>
    <dgm:pt modelId="{489C7B03-A3DD-46B3-A87C-DF3C6BD618CD}" type="parTrans" cxnId="{B689C17C-ED59-4281-AB99-A755452CFF55}">
      <dgm:prSet/>
      <dgm:spPr/>
      <dgm:t>
        <a:bodyPr/>
        <a:lstStyle/>
        <a:p>
          <a:endParaRPr lang="en-US"/>
        </a:p>
      </dgm:t>
    </dgm:pt>
    <dgm:pt modelId="{1A04967B-FE0D-4861-88B2-E0DC0E3EAFA6}" type="sibTrans" cxnId="{B689C17C-ED59-4281-AB99-A755452CFF55}">
      <dgm:prSet/>
      <dgm:spPr/>
      <dgm:t>
        <a:bodyPr/>
        <a:lstStyle/>
        <a:p>
          <a:endParaRPr lang="en-US"/>
        </a:p>
      </dgm:t>
    </dgm:pt>
    <dgm:pt modelId="{7CC2EEB4-1E64-41F2-81B1-AF43B1920311}">
      <dgm:prSet phldrT="[Text]" custT="1"/>
      <dgm:spPr/>
      <dgm:t>
        <a:bodyPr/>
        <a:lstStyle/>
        <a:p>
          <a:pPr>
            <a:buFont typeface="Wingdings" panose="05000000000000000000" pitchFamily="2" charset="2"/>
            <a:buNone/>
          </a:pPr>
          <a:r>
            <a:rPr lang="mn-MN" sz="1200" dirty="0"/>
            <a:t>		- Уламжлалт бус газрын тосны хайгуулын шатанд өрөмдлөг хийж болно.</a:t>
          </a:r>
          <a:endParaRPr lang="en-US" sz="1200" dirty="0"/>
        </a:p>
      </dgm:t>
    </dgm:pt>
    <dgm:pt modelId="{980B2682-3205-4C52-82FC-DB54BD23EC35}" type="parTrans" cxnId="{141D6615-AE76-4452-A1D3-CAD51D736C3A}">
      <dgm:prSet/>
      <dgm:spPr/>
      <dgm:t>
        <a:bodyPr/>
        <a:lstStyle/>
        <a:p>
          <a:endParaRPr lang="en-US"/>
        </a:p>
      </dgm:t>
    </dgm:pt>
    <dgm:pt modelId="{532F2A99-5EBF-460C-BE57-739E8D519590}" type="sibTrans" cxnId="{141D6615-AE76-4452-A1D3-CAD51D736C3A}">
      <dgm:prSet/>
      <dgm:spPr/>
      <dgm:t>
        <a:bodyPr/>
        <a:lstStyle/>
        <a:p>
          <a:endParaRPr lang="en-US"/>
        </a:p>
      </dgm:t>
    </dgm:pt>
    <dgm:pt modelId="{44BFDE04-87BD-4B71-873D-AE563865DB06}">
      <dgm:prSet phldrT="[Text]" custT="1"/>
      <dgm:spPr/>
      <dgm:t>
        <a:bodyPr/>
        <a:lstStyle/>
        <a:p>
          <a:pPr>
            <a:buFont typeface="Wingdings" panose="05000000000000000000" pitchFamily="2" charset="2"/>
            <a:buNone/>
          </a:pPr>
          <a:r>
            <a:rPr lang="mn-MN" sz="1200" dirty="0"/>
            <a:t>		- Бусад ашигт малтмалтай талбайн давхцал үүсэх тохиолдолд талууд хамтран</a:t>
          </a:r>
          <a:endParaRPr lang="en-US" sz="1200" dirty="0"/>
        </a:p>
      </dgm:t>
    </dgm:pt>
    <dgm:pt modelId="{4B5DE536-C2FF-4213-B113-E32CC983FF61}" type="parTrans" cxnId="{8307CFE8-0DEE-4823-A43F-4D39780D949A}">
      <dgm:prSet/>
      <dgm:spPr/>
      <dgm:t>
        <a:bodyPr/>
        <a:lstStyle/>
        <a:p>
          <a:endParaRPr lang="en-US"/>
        </a:p>
      </dgm:t>
    </dgm:pt>
    <dgm:pt modelId="{0C87CB09-C365-40C6-A94E-544E46E7C88B}" type="sibTrans" cxnId="{8307CFE8-0DEE-4823-A43F-4D39780D949A}">
      <dgm:prSet/>
      <dgm:spPr/>
      <dgm:t>
        <a:bodyPr/>
        <a:lstStyle/>
        <a:p>
          <a:endParaRPr lang="en-US"/>
        </a:p>
      </dgm:t>
    </dgm:pt>
    <dgm:pt modelId="{DEBC47CD-BC48-4B1F-AE40-8E51A2D1DADC}">
      <dgm:prSet phldrT="[Text]" custT="1"/>
      <dgm:spPr/>
      <dgm:t>
        <a:bodyPr/>
        <a:lstStyle/>
        <a:p>
          <a:pPr>
            <a:buFont typeface="Wingdings" panose="05000000000000000000" pitchFamily="2" charset="2"/>
            <a:buNone/>
          </a:pPr>
          <a:r>
            <a:rPr lang="mn-MN" sz="1200" dirty="0"/>
            <a:t>           ажиллах гэрээ байгуулж чадаагүй бол ЗГ-ийн зүгээс эрэмбэлэн шийдвэрлэнэ. </a:t>
          </a:r>
          <a:endParaRPr lang="en-US" sz="1200" dirty="0"/>
        </a:p>
      </dgm:t>
    </dgm:pt>
    <dgm:pt modelId="{44A3274A-6FC1-41B8-A2BC-7C1CC6DF4DF1}" type="parTrans" cxnId="{72A804DA-8914-477B-BAD9-A80A613F1B25}">
      <dgm:prSet/>
      <dgm:spPr/>
      <dgm:t>
        <a:bodyPr/>
        <a:lstStyle/>
        <a:p>
          <a:endParaRPr lang="en-US"/>
        </a:p>
      </dgm:t>
    </dgm:pt>
    <dgm:pt modelId="{CED0D1AF-D289-40E7-91B5-7476A9A0DBD4}" type="sibTrans" cxnId="{72A804DA-8914-477B-BAD9-A80A613F1B25}">
      <dgm:prSet/>
      <dgm:spPr/>
      <dgm:t>
        <a:bodyPr/>
        <a:lstStyle/>
        <a:p>
          <a:endParaRPr lang="en-US"/>
        </a:p>
      </dgm:t>
    </dgm:pt>
    <dgm:pt modelId="{2BE08EED-47F0-4FC8-8B97-D1CDF1695720}">
      <dgm:prSet phldrT="[Text]" custT="1"/>
      <dgm:spPr/>
      <dgm:t>
        <a:bodyPr/>
        <a:lstStyle/>
        <a:p>
          <a:pPr>
            <a:buFont typeface="Wingdings" panose="05000000000000000000" pitchFamily="2" charset="2"/>
            <a:buNone/>
          </a:pPr>
          <a:r>
            <a:rPr lang="mn-MN" sz="1200" dirty="0"/>
            <a:t>		- Бүтээгдэхүүн хуваах гэрээ бүхий этгээд уламжлалт бусын эрэл, хайгуул, ашиглалт хийх хүсэлтэй эрх, </a:t>
          </a:r>
          <a:endParaRPr lang="en-US" sz="1200" dirty="0"/>
        </a:p>
      </dgm:t>
    </dgm:pt>
    <dgm:pt modelId="{11F1F07D-9C3F-40AC-8AF7-9E7CB2C17EEC}" type="parTrans" cxnId="{7D50935F-0FA5-4DF5-8A09-5DF375EE1C77}">
      <dgm:prSet/>
      <dgm:spPr/>
      <dgm:t>
        <a:bodyPr/>
        <a:lstStyle/>
        <a:p>
          <a:endParaRPr lang="en-US"/>
        </a:p>
      </dgm:t>
    </dgm:pt>
    <dgm:pt modelId="{5772AE80-CEF4-46C2-8FBB-15AB3FA869F3}" type="sibTrans" cxnId="{7D50935F-0FA5-4DF5-8A09-5DF375EE1C77}">
      <dgm:prSet/>
      <dgm:spPr/>
      <dgm:t>
        <a:bodyPr/>
        <a:lstStyle/>
        <a:p>
          <a:endParaRPr lang="en-US"/>
        </a:p>
      </dgm:t>
    </dgm:pt>
    <dgm:pt modelId="{7BCEE415-D0A9-4F90-91AA-618640C81411}">
      <dgm:prSet phldrT="[Text]" custT="1"/>
      <dgm:spPr/>
      <dgm:t>
        <a:bodyPr/>
        <a:lstStyle/>
        <a:p>
          <a:pPr>
            <a:buFont typeface="Wingdings" panose="05000000000000000000" pitchFamily="2" charset="2"/>
            <a:buNone/>
          </a:pPr>
          <a:r>
            <a:rPr lang="mn-MN" sz="1200" dirty="0"/>
            <a:t>		- Бусад тусгай зөвшөөрөл бүхий этгээд хийн илэрцийг 15 хоногт мэдэгдэх </a:t>
          </a:r>
          <a:endParaRPr lang="en-US" sz="1200" dirty="0"/>
        </a:p>
      </dgm:t>
    </dgm:pt>
    <dgm:pt modelId="{E90C4C2B-4A62-4B93-9DA3-EDB68A848FEB}" type="parTrans" cxnId="{D4E0D5F0-38EB-447D-A3FD-D434B1262C45}">
      <dgm:prSet/>
      <dgm:spPr/>
      <dgm:t>
        <a:bodyPr/>
        <a:lstStyle/>
        <a:p>
          <a:endParaRPr lang="en-US"/>
        </a:p>
      </dgm:t>
    </dgm:pt>
    <dgm:pt modelId="{3143CB64-3189-4B61-8B43-4821F9763613}" type="sibTrans" cxnId="{D4E0D5F0-38EB-447D-A3FD-D434B1262C45}">
      <dgm:prSet/>
      <dgm:spPr/>
      <dgm:t>
        <a:bodyPr/>
        <a:lstStyle/>
        <a:p>
          <a:endParaRPr lang="en-US"/>
        </a:p>
      </dgm:t>
    </dgm:pt>
    <dgm:pt modelId="{A9ED64A4-F491-4BCF-896D-13F026D3D3FF}" type="pres">
      <dgm:prSet presAssocID="{28EDCACE-E284-4ABD-8B15-36EEDAFAAABF}" presName="Name0" presStyleCnt="0">
        <dgm:presLayoutVars>
          <dgm:dir/>
          <dgm:animLvl val="lvl"/>
          <dgm:resizeHandles/>
        </dgm:presLayoutVars>
      </dgm:prSet>
      <dgm:spPr/>
    </dgm:pt>
    <dgm:pt modelId="{147B519E-69C8-49BA-8961-86B6DFE20678}" type="pres">
      <dgm:prSet presAssocID="{3DBE3276-6A2F-476B-993B-58F7E05AF0C6}" presName="linNode" presStyleCnt="0"/>
      <dgm:spPr/>
    </dgm:pt>
    <dgm:pt modelId="{BC88DBAB-4569-47C5-85EE-8B97F953E138}" type="pres">
      <dgm:prSet presAssocID="{3DBE3276-6A2F-476B-993B-58F7E05AF0C6}" presName="parentShp" presStyleLbl="node1" presStyleIdx="0" presStyleCnt="2" custScaleY="382527" custLinFactNeighborX="568" custLinFactNeighborY="865">
        <dgm:presLayoutVars>
          <dgm:bulletEnabled val="1"/>
        </dgm:presLayoutVars>
      </dgm:prSet>
      <dgm:spPr/>
    </dgm:pt>
    <dgm:pt modelId="{A09B4A3E-814C-4E01-ADF7-9564012FDEBB}" type="pres">
      <dgm:prSet presAssocID="{3DBE3276-6A2F-476B-993B-58F7E05AF0C6}" presName="childShp" presStyleLbl="bgAccFollowNode1" presStyleIdx="0" presStyleCnt="2" custScaleX="139326" custScaleY="637162">
        <dgm:presLayoutVars>
          <dgm:bulletEnabled val="1"/>
        </dgm:presLayoutVars>
      </dgm:prSet>
      <dgm:spPr/>
    </dgm:pt>
    <dgm:pt modelId="{E573F98D-3C02-4D28-82F1-FB4AC61284E5}" type="pres">
      <dgm:prSet presAssocID="{5D9308F5-3ABE-4413-97B4-C8F8965FD6AE}" presName="spacing" presStyleCnt="0"/>
      <dgm:spPr/>
    </dgm:pt>
    <dgm:pt modelId="{A11FBD30-548C-4B4B-ADBE-5195666EBBA2}" type="pres">
      <dgm:prSet presAssocID="{36021A6B-D2D4-4D07-9FA7-DD3A4250E30F}" presName="linNode" presStyleCnt="0"/>
      <dgm:spPr/>
    </dgm:pt>
    <dgm:pt modelId="{8AB4E2E6-D361-4CCB-9E53-0EAAB33B376B}" type="pres">
      <dgm:prSet presAssocID="{36021A6B-D2D4-4D07-9FA7-DD3A4250E30F}" presName="parentShp" presStyleLbl="node1" presStyleIdx="1" presStyleCnt="2" custScaleY="333971">
        <dgm:presLayoutVars>
          <dgm:bulletEnabled val="1"/>
        </dgm:presLayoutVars>
      </dgm:prSet>
      <dgm:spPr/>
    </dgm:pt>
    <dgm:pt modelId="{C1261AC4-435A-4B02-9477-FDB765DA0D34}" type="pres">
      <dgm:prSet presAssocID="{36021A6B-D2D4-4D07-9FA7-DD3A4250E30F}" presName="childShp" presStyleLbl="bgAccFollowNode1" presStyleIdx="1" presStyleCnt="2" custScaleX="135945" custScaleY="616343">
        <dgm:presLayoutVars>
          <dgm:bulletEnabled val="1"/>
        </dgm:presLayoutVars>
      </dgm:prSet>
      <dgm:spPr/>
    </dgm:pt>
  </dgm:ptLst>
  <dgm:cxnLst>
    <dgm:cxn modelId="{141D6615-AE76-4452-A1D3-CAD51D736C3A}" srcId="{F8E248FB-315D-4440-A7AE-D0F32FB83220}" destId="{7CC2EEB4-1E64-41F2-81B1-AF43B1920311}" srcOrd="0" destOrd="0" parTransId="{980B2682-3205-4C52-82FC-DB54BD23EC35}" sibTransId="{532F2A99-5EBF-460C-BE57-739E8D519590}"/>
    <dgm:cxn modelId="{6D0D682A-490B-42B8-8A64-008E47FCABA0}" type="presOf" srcId="{2BE08EED-47F0-4FC8-8B97-D1CDF1695720}" destId="{A09B4A3E-814C-4E01-ADF7-9564012FDEBB}" srcOrd="0" destOrd="6" presId="urn:microsoft.com/office/officeart/2005/8/layout/vList6"/>
    <dgm:cxn modelId="{DB7CE42F-5465-4B14-A54E-9F95A018FBA6}" type="presOf" srcId="{44BFDE04-87BD-4B71-873D-AE563865DB06}" destId="{A09B4A3E-814C-4E01-ADF7-9564012FDEBB}" srcOrd="0" destOrd="3" presId="urn:microsoft.com/office/officeart/2005/8/layout/vList6"/>
    <dgm:cxn modelId="{589A5B3A-5BF2-4E9B-85F8-846109AAF718}" type="presOf" srcId="{E2F60CDB-33D8-40AB-9B19-ED1AD5591F84}" destId="{C1261AC4-435A-4B02-9477-FDB765DA0D34}" srcOrd="0" destOrd="2" presId="urn:microsoft.com/office/officeart/2005/8/layout/vList6"/>
    <dgm:cxn modelId="{BBF81241-7AEF-43BF-B386-6CEED83AAAAF}" type="presOf" srcId="{877E63BE-A66C-4E66-9B54-8B27396579C8}" destId="{C1261AC4-435A-4B02-9477-FDB765DA0D34}" srcOrd="0" destOrd="0" presId="urn:microsoft.com/office/officeart/2005/8/layout/vList6"/>
    <dgm:cxn modelId="{4C77BE42-274E-4DFF-A077-C898CC6C62AC}" type="presOf" srcId="{36021A6B-D2D4-4D07-9FA7-DD3A4250E30F}" destId="{8AB4E2E6-D361-4CCB-9E53-0EAAB33B376B}" srcOrd="0" destOrd="0" presId="urn:microsoft.com/office/officeart/2005/8/layout/vList6"/>
    <dgm:cxn modelId="{E3CF1752-D14E-44E3-825A-02D550820771}" type="presOf" srcId="{3DBE3276-6A2F-476B-993B-58F7E05AF0C6}" destId="{BC88DBAB-4569-47C5-85EE-8B97F953E138}" srcOrd="0" destOrd="0" presId="urn:microsoft.com/office/officeart/2005/8/layout/vList6"/>
    <dgm:cxn modelId="{DC05B956-4CF9-4583-B6AE-9C504E2E629C}" srcId="{36021A6B-D2D4-4D07-9FA7-DD3A4250E30F}" destId="{877E63BE-A66C-4E66-9B54-8B27396579C8}" srcOrd="0" destOrd="0" parTransId="{99A982D9-D44D-4C46-9F27-C488A4218674}" sibTransId="{78114D2D-77E8-4F53-B4A2-9C3BDBA46407}"/>
    <dgm:cxn modelId="{E0572658-0C98-4494-9F46-83448411ADE1}" type="presOf" srcId="{AE8A0AF3-B60A-47FC-8414-DAC5654196AA}" destId="{A09B4A3E-814C-4E01-ADF7-9564012FDEBB}" srcOrd="0" destOrd="5" presId="urn:microsoft.com/office/officeart/2005/8/layout/vList6"/>
    <dgm:cxn modelId="{B928735C-4306-4A40-AFFD-4CC431043BB0}" srcId="{3DBE3276-6A2F-476B-993B-58F7E05AF0C6}" destId="{8E8675C3-D97E-4DC9-AFFF-1456F7888581}" srcOrd="0" destOrd="0" parTransId="{E65CECC5-F49D-4C2D-9ABD-62B341C532FE}" sibTransId="{56A8EDC5-D074-45C8-83A1-968BFBC9F928}"/>
    <dgm:cxn modelId="{7D50935F-0FA5-4DF5-8A09-5DF375EE1C77}" srcId="{AE8A0AF3-B60A-47FC-8414-DAC5654196AA}" destId="{2BE08EED-47F0-4FC8-8B97-D1CDF1695720}" srcOrd="0" destOrd="0" parTransId="{11F1F07D-9C3F-40AC-8AF7-9E7CB2C17EEC}" sibTransId="{5772AE80-CEF4-46C2-8FBB-15AB3FA869F3}"/>
    <dgm:cxn modelId="{B689C17C-ED59-4281-AB99-A755452CFF55}" srcId="{8E8675C3-D97E-4DC9-AFFF-1456F7888581}" destId="{F8E248FB-315D-4440-A7AE-D0F32FB83220}" srcOrd="0" destOrd="0" parTransId="{489C7B03-A3DD-46B3-A87C-DF3C6BD618CD}" sibTransId="{1A04967B-FE0D-4861-88B2-E0DC0E3EAFA6}"/>
    <dgm:cxn modelId="{71AF0D9E-3BD3-48B4-80F7-A6F3CB543849}" srcId="{28EDCACE-E284-4ABD-8B15-36EEDAFAAABF}" destId="{3DBE3276-6A2F-476B-993B-58F7E05AF0C6}" srcOrd="0" destOrd="0" parTransId="{F5DC5503-3A2A-4B47-A523-C3271787B22A}" sibTransId="{5D9308F5-3ABE-4413-97B4-C8F8965FD6AE}"/>
    <dgm:cxn modelId="{6E03B3A5-A561-4F5B-83FD-5ABB0814B0BD}" srcId="{28EDCACE-E284-4ABD-8B15-36EEDAFAAABF}" destId="{36021A6B-D2D4-4D07-9FA7-DD3A4250E30F}" srcOrd="1" destOrd="0" parTransId="{D1CEE465-B0A1-49B8-8173-81B2615CC4CF}" sibTransId="{07A14298-C8B4-4D20-B392-14B0F42BC1D7}"/>
    <dgm:cxn modelId="{EBD241B4-6E26-49CA-B0A8-5CB67100F881}" type="presOf" srcId="{F8E248FB-315D-4440-A7AE-D0F32FB83220}" destId="{A09B4A3E-814C-4E01-ADF7-9564012FDEBB}" srcOrd="0" destOrd="1" presId="urn:microsoft.com/office/officeart/2005/8/layout/vList6"/>
    <dgm:cxn modelId="{8578AFBF-A7F2-4188-AD1B-22571FCF4CA5}" type="presOf" srcId="{8E8675C3-D97E-4DC9-AFFF-1456F7888581}" destId="{A09B4A3E-814C-4E01-ADF7-9564012FDEBB}" srcOrd="0" destOrd="0" presId="urn:microsoft.com/office/officeart/2005/8/layout/vList6"/>
    <dgm:cxn modelId="{5AF15CD3-2774-4B01-BA86-A5DAA9A0C4B7}" type="presOf" srcId="{DEBC47CD-BC48-4B1F-AE40-8E51A2D1DADC}" destId="{A09B4A3E-814C-4E01-ADF7-9564012FDEBB}" srcOrd="0" destOrd="4" presId="urn:microsoft.com/office/officeart/2005/8/layout/vList6"/>
    <dgm:cxn modelId="{A93176D8-1571-4497-8AB1-4938A269BF3C}" srcId="{36021A6B-D2D4-4D07-9FA7-DD3A4250E30F}" destId="{F464D46C-1AE9-4FA7-BED8-BAB9B489D76E}" srcOrd="1" destOrd="0" parTransId="{4143EF34-C444-4F75-93E6-872A7C3CD8A4}" sibTransId="{ACB275E7-0834-4E80-9F54-26CB36645B4C}"/>
    <dgm:cxn modelId="{72A804DA-8914-477B-BAD9-A80A613F1B25}" srcId="{7CC2EEB4-1E64-41F2-81B1-AF43B1920311}" destId="{DEBC47CD-BC48-4B1F-AE40-8E51A2D1DADC}" srcOrd="1" destOrd="0" parTransId="{44A3274A-6FC1-41B8-A2BC-7C1CC6DF4DF1}" sibTransId="{CED0D1AF-D289-40E7-91B5-7476A9A0DBD4}"/>
    <dgm:cxn modelId="{4EB001E3-F0EA-450A-99DA-B14E41002CF8}" type="presOf" srcId="{7CC2EEB4-1E64-41F2-81B1-AF43B1920311}" destId="{A09B4A3E-814C-4E01-ADF7-9564012FDEBB}" srcOrd="0" destOrd="2" presId="urn:microsoft.com/office/officeart/2005/8/layout/vList6"/>
    <dgm:cxn modelId="{8307CFE8-0DEE-4823-A43F-4D39780D949A}" srcId="{7CC2EEB4-1E64-41F2-81B1-AF43B1920311}" destId="{44BFDE04-87BD-4B71-873D-AE563865DB06}" srcOrd="0" destOrd="0" parTransId="{4B5DE536-C2FF-4213-B113-E32CC983FF61}" sibTransId="{0C87CB09-C365-40C6-A94E-544E46E7C88B}"/>
    <dgm:cxn modelId="{DED4E5EC-749D-4285-AE47-6208F665F6BF}" type="presOf" srcId="{F464D46C-1AE9-4FA7-BED8-BAB9B489D76E}" destId="{C1261AC4-435A-4B02-9477-FDB765DA0D34}" srcOrd="0" destOrd="1" presId="urn:microsoft.com/office/officeart/2005/8/layout/vList6"/>
    <dgm:cxn modelId="{96E718EF-C851-4E44-8A6C-F4FA0BB4FEF6}" srcId="{8E8675C3-D97E-4DC9-AFFF-1456F7888581}" destId="{AE8A0AF3-B60A-47FC-8414-DAC5654196AA}" srcOrd="1" destOrd="0" parTransId="{8D8CB447-57EA-46DB-ABA9-A5C83412ED1E}" sibTransId="{4292F555-5705-4457-8772-336BD776F3A5}"/>
    <dgm:cxn modelId="{D4E0D5F0-38EB-447D-A3FD-D434B1262C45}" srcId="{2BE08EED-47F0-4FC8-8B97-D1CDF1695720}" destId="{7BCEE415-D0A9-4F90-91AA-618640C81411}" srcOrd="0" destOrd="0" parTransId="{E90C4C2B-4A62-4B93-9DA3-EDB68A848FEB}" sibTransId="{3143CB64-3189-4B61-8B43-4821F9763613}"/>
    <dgm:cxn modelId="{80E275F6-7566-40BC-B006-570E143654C3}" type="presOf" srcId="{7BCEE415-D0A9-4F90-91AA-618640C81411}" destId="{A09B4A3E-814C-4E01-ADF7-9564012FDEBB}" srcOrd="0" destOrd="7" presId="urn:microsoft.com/office/officeart/2005/8/layout/vList6"/>
    <dgm:cxn modelId="{172FC2F6-A679-4D6D-AB2F-401106A526E3}" type="presOf" srcId="{28EDCACE-E284-4ABD-8B15-36EEDAFAAABF}" destId="{A9ED64A4-F491-4BCF-896D-13F026D3D3FF}" srcOrd="0" destOrd="0" presId="urn:microsoft.com/office/officeart/2005/8/layout/vList6"/>
    <dgm:cxn modelId="{829E04FD-32EF-4A0F-AEB1-28872E6068DB}" srcId="{36021A6B-D2D4-4D07-9FA7-DD3A4250E30F}" destId="{E2F60CDB-33D8-40AB-9B19-ED1AD5591F84}" srcOrd="2" destOrd="0" parTransId="{A3B6CE96-4DAA-4DAC-B38B-6A13C84211C9}" sibTransId="{5E301F09-2DCB-4EB0-ADE0-96EA3F631CB1}"/>
    <dgm:cxn modelId="{956A57EE-689D-4538-A10E-FF558C0A8650}" type="presParOf" srcId="{A9ED64A4-F491-4BCF-896D-13F026D3D3FF}" destId="{147B519E-69C8-49BA-8961-86B6DFE20678}" srcOrd="0" destOrd="0" presId="urn:microsoft.com/office/officeart/2005/8/layout/vList6"/>
    <dgm:cxn modelId="{FB575C3E-2D3D-4638-9BE1-616D55BEE0D3}" type="presParOf" srcId="{147B519E-69C8-49BA-8961-86B6DFE20678}" destId="{BC88DBAB-4569-47C5-85EE-8B97F953E138}" srcOrd="0" destOrd="0" presId="urn:microsoft.com/office/officeart/2005/8/layout/vList6"/>
    <dgm:cxn modelId="{7CCC6FC7-C9E6-42CE-BCED-4FE262DEE846}" type="presParOf" srcId="{147B519E-69C8-49BA-8961-86B6DFE20678}" destId="{A09B4A3E-814C-4E01-ADF7-9564012FDEBB}" srcOrd="1" destOrd="0" presId="urn:microsoft.com/office/officeart/2005/8/layout/vList6"/>
    <dgm:cxn modelId="{79A1C5FD-680B-4B54-BA74-C96C0EE73E63}" type="presParOf" srcId="{A9ED64A4-F491-4BCF-896D-13F026D3D3FF}" destId="{E573F98D-3C02-4D28-82F1-FB4AC61284E5}" srcOrd="1" destOrd="0" presId="urn:microsoft.com/office/officeart/2005/8/layout/vList6"/>
    <dgm:cxn modelId="{06FEAB3B-3E85-40DB-BD32-18E2440F98D4}" type="presParOf" srcId="{A9ED64A4-F491-4BCF-896D-13F026D3D3FF}" destId="{A11FBD30-548C-4B4B-ADBE-5195666EBBA2}" srcOrd="2" destOrd="0" presId="urn:microsoft.com/office/officeart/2005/8/layout/vList6"/>
    <dgm:cxn modelId="{02D14FA3-B20C-415A-BA9E-3CD4A29ADEA6}" type="presParOf" srcId="{A11FBD30-548C-4B4B-ADBE-5195666EBBA2}" destId="{8AB4E2E6-D361-4CCB-9E53-0EAAB33B376B}" srcOrd="0" destOrd="0" presId="urn:microsoft.com/office/officeart/2005/8/layout/vList6"/>
    <dgm:cxn modelId="{265AA391-E6BF-4B72-9149-55FD0554104B}" type="presParOf" srcId="{A11FBD30-548C-4B4B-ADBE-5195666EBBA2}" destId="{C1261AC4-435A-4B02-9477-FDB765DA0D3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EDCACE-E284-4ABD-8B15-36EEDAFAAAB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6021A6B-D2D4-4D07-9FA7-DD3A4250E30F}">
      <dgm:prSet phldrT="[Text]" custT="1"/>
      <dgm:spPr/>
      <dgm:t>
        <a:bodyPr/>
        <a:lstStyle/>
        <a:p>
          <a:r>
            <a:rPr lang="mn-MN" sz="2800" dirty="0"/>
            <a:t>2020-2024</a:t>
          </a:r>
          <a:endParaRPr lang="en-US" sz="2800" dirty="0"/>
        </a:p>
      </dgm:t>
    </dgm:pt>
    <dgm:pt modelId="{D1CEE465-B0A1-49B8-8173-81B2615CC4CF}" type="parTrans" cxnId="{6E03B3A5-A561-4F5B-83FD-5ABB0814B0BD}">
      <dgm:prSet/>
      <dgm:spPr/>
      <dgm:t>
        <a:bodyPr/>
        <a:lstStyle/>
        <a:p>
          <a:endParaRPr lang="en-US"/>
        </a:p>
      </dgm:t>
    </dgm:pt>
    <dgm:pt modelId="{07A14298-C8B4-4D20-B392-14B0F42BC1D7}" type="sibTrans" cxnId="{6E03B3A5-A561-4F5B-83FD-5ABB0814B0BD}">
      <dgm:prSet/>
      <dgm:spPr/>
      <dgm:t>
        <a:bodyPr/>
        <a:lstStyle/>
        <a:p>
          <a:endParaRPr lang="en-US"/>
        </a:p>
      </dgm:t>
    </dgm:pt>
    <dgm:pt modelId="{D7F14598-66AE-4F7F-B4F8-DC1E8E21C16D}">
      <dgm:prSet custT="1"/>
      <dgm:spPr/>
      <dgm:t>
        <a:bodyPr/>
        <a:lstStyle/>
        <a:p>
          <a:pPr>
            <a:buFontTx/>
            <a:buNone/>
          </a:pPr>
          <a:r>
            <a:rPr lang="en-US" sz="1400" b="1" dirty="0" err="1">
              <a:latin typeface="Times New Roman" panose="02020603050405020304" pitchFamily="18" charset="0"/>
              <a:cs typeface="Times New Roman" panose="02020603050405020304" pitchFamily="18" charset="0"/>
            </a:rPr>
            <a:t>Уул</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уурхай</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хүнд</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үйлдвэр</a:t>
          </a:r>
          <a:endParaRPr lang="en-US" sz="1400" dirty="0">
            <a:latin typeface="Times New Roman" panose="02020603050405020304" pitchFamily="18" charset="0"/>
            <a:cs typeface="Times New Roman" panose="02020603050405020304" pitchFamily="18" charset="0"/>
          </a:endParaRPr>
        </a:p>
      </dgm:t>
    </dgm:pt>
    <dgm:pt modelId="{F08C7064-DF3B-4B27-9D94-12BFA755A08B}" type="parTrans" cxnId="{F9193EA2-34E1-4C06-B9C6-03E318BEBCAF}">
      <dgm:prSet/>
      <dgm:spPr/>
      <dgm:t>
        <a:bodyPr/>
        <a:lstStyle/>
        <a:p>
          <a:endParaRPr lang="en-US"/>
        </a:p>
      </dgm:t>
    </dgm:pt>
    <dgm:pt modelId="{7B76CC61-3E8B-475C-9BA1-6D4DE377F1D5}" type="sibTrans" cxnId="{F9193EA2-34E1-4C06-B9C6-03E318BEBCAF}">
      <dgm:prSet/>
      <dgm:spPr/>
      <dgm:t>
        <a:bodyPr/>
        <a:lstStyle/>
        <a:p>
          <a:endParaRPr lang="en-US"/>
        </a:p>
      </dgm:t>
    </dgm:pt>
    <dgm:pt modelId="{C582B54A-8555-43C3-8768-593A6D3086AD}">
      <dgm:prSet custT="1"/>
      <dgm:spPr/>
      <dgm:t>
        <a:bodyPr/>
        <a:lstStyle/>
        <a:p>
          <a:pPr>
            <a:buFontTx/>
            <a:buNone/>
          </a:pPr>
          <a:r>
            <a:rPr lang="en-US" sz="1400" b="1" dirty="0">
              <a:latin typeface="Times New Roman" panose="02020603050405020304" pitchFamily="18" charset="0"/>
              <a:cs typeface="Times New Roman" panose="02020603050405020304" pitchFamily="18" charset="0"/>
            </a:rPr>
            <a:t>3.2.Ил </a:t>
          </a:r>
          <a:r>
            <a:rPr lang="en-US" sz="1400" b="1" dirty="0" err="1">
              <a:latin typeface="Times New Roman" panose="02020603050405020304" pitchFamily="18" charset="0"/>
              <a:cs typeface="Times New Roman" panose="02020603050405020304" pitchFamily="18" charset="0"/>
            </a:rPr>
            <a:t>тод</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хариуцлагатай</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уул</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уурхай</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нэмүү</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өртөг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шингэсэн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үйлдвэрлэлийг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хөгжүүлж</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эрдэс</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баялгийн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сан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хөмрөгийг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арвижуулах</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замаар</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тогтвортой</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олон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тулгуурт</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эдийн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засгийн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бүтцийг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бий</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болгож</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баялгийн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шударга</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хуваарилалтын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зарчмыг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хэрэгжүүлнэ</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Газрын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тос</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нүүрс-хими</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зэсийн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баяжмал</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төмөрлөг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зэрэг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хүнд</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үйлдвэрүүдийн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бүтээн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байгуулалтыг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эхлүүлж</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холбогдох</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дэд</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бүтцийн</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төслүүдийг</a:t>
          </a:r>
          <a:r>
            <a:rPr lang="en-US" sz="1400" b="1" dirty="0">
              <a:latin typeface="Times New Roman" panose="02020603050405020304" pitchFamily="18" charset="0"/>
              <a:cs typeface="Times New Roman" panose="02020603050405020304" pitchFamily="18" charset="0"/>
            </a:rPr>
            <a:t> </a:t>
          </a:r>
          <a:r>
            <a:rPr lang="en-US" sz="1400" b="1" dirty="0" err="1">
              <a:latin typeface="Times New Roman" panose="02020603050405020304" pitchFamily="18" charset="0"/>
              <a:cs typeface="Times New Roman" panose="02020603050405020304" pitchFamily="18" charset="0"/>
            </a:rPr>
            <a:t>хэрэгжүүлнэ</a:t>
          </a:r>
          <a:r>
            <a:rPr lang="en-US" sz="1400" b="1" dirty="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dgm:t>
    </dgm:pt>
    <dgm:pt modelId="{1EFCBC22-FED6-4E9C-9FA3-04749259559F}" type="parTrans" cxnId="{DFDD754F-C0CD-49BA-8935-7AC6A8E63E96}">
      <dgm:prSet/>
      <dgm:spPr/>
      <dgm:t>
        <a:bodyPr/>
        <a:lstStyle/>
        <a:p>
          <a:endParaRPr lang="en-US"/>
        </a:p>
      </dgm:t>
    </dgm:pt>
    <dgm:pt modelId="{6582182D-AA36-45C8-B9AD-60BAE7E2A4D6}" type="sibTrans" cxnId="{DFDD754F-C0CD-49BA-8935-7AC6A8E63E96}">
      <dgm:prSet/>
      <dgm:spPr/>
      <dgm:t>
        <a:bodyPr/>
        <a:lstStyle/>
        <a:p>
          <a:endParaRPr lang="en-US"/>
        </a:p>
      </dgm:t>
    </dgm:pt>
    <dgm:pt modelId="{77D50DBB-48C4-4454-B566-F82E571BDFC9}">
      <dgm:prSet custT="1"/>
      <dgm:spPr/>
      <dgm:t>
        <a:bodyPr/>
        <a:lstStyle/>
        <a:p>
          <a:pPr>
            <a:buFontTx/>
            <a:buNone/>
          </a:pPr>
          <a:r>
            <a:rPr lang="en-US" sz="1400" dirty="0">
              <a:latin typeface="Times New Roman" panose="02020603050405020304" pitchFamily="18" charset="0"/>
              <a:cs typeface="Times New Roman" panose="02020603050405020304" pitchFamily="18" charset="0"/>
            </a:rPr>
            <a:t>3.2.5.Өндөр </a:t>
          </a:r>
          <a:r>
            <a:rPr lang="en-US" sz="1400" dirty="0" err="1">
              <a:latin typeface="Times New Roman" panose="02020603050405020304" pitchFamily="18" charset="0"/>
              <a:cs typeface="Times New Roman" panose="02020603050405020304" pitchFamily="18" charset="0"/>
            </a:rPr>
            <a:t>технологийн</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түүхий</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эд</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болох</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газрын</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ховор</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элемент</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үнэт</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өнгөт</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хар</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холимог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металл</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металл</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бус</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ашигт</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малтмал</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болон</a:t>
          </a:r>
          <a:r>
            <a:rPr lang="en-US" sz="1400" dirty="0">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газрын</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тосны</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эрэл</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хайгуулын</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ажлын</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хөрөнгө</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оруулалтыг</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нэмэгдүүлэх</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замаар</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эрдэс</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баялгийн</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нөөцийг</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арвижуулна</a:t>
          </a:r>
          <a:r>
            <a:rPr lang="en-US" sz="1400" dirty="0">
              <a:latin typeface="Times New Roman" panose="02020603050405020304" pitchFamily="18" charset="0"/>
              <a:cs typeface="Times New Roman" panose="02020603050405020304" pitchFamily="18" charset="0"/>
            </a:rPr>
            <a:t>.</a:t>
          </a:r>
        </a:p>
      </dgm:t>
    </dgm:pt>
    <dgm:pt modelId="{D305591E-E26B-42A9-B72C-0EDE35CABB1C}" type="parTrans" cxnId="{EE1DDFDE-6825-43BB-9E80-E74FD5AC0CD3}">
      <dgm:prSet/>
      <dgm:spPr/>
      <dgm:t>
        <a:bodyPr/>
        <a:lstStyle/>
        <a:p>
          <a:endParaRPr lang="en-US"/>
        </a:p>
      </dgm:t>
    </dgm:pt>
    <dgm:pt modelId="{19F578EA-27BC-4EB6-BF4E-450ECD8203BA}" type="sibTrans" cxnId="{EE1DDFDE-6825-43BB-9E80-E74FD5AC0CD3}">
      <dgm:prSet/>
      <dgm:spPr/>
      <dgm:t>
        <a:bodyPr/>
        <a:lstStyle/>
        <a:p>
          <a:endParaRPr lang="en-US"/>
        </a:p>
      </dgm:t>
    </dgm:pt>
    <dgm:pt modelId="{D9C94C3C-EABB-4605-B6CC-EF1EF41CA535}">
      <dgm:prSet custT="1"/>
      <dgm:spPr/>
      <dgm:t>
        <a:bodyPr/>
        <a:lstStyle/>
        <a:p>
          <a:pPr>
            <a:buFontTx/>
            <a:buNone/>
          </a:pPr>
          <a:r>
            <a:rPr lang="en-US" sz="1400" dirty="0">
              <a:latin typeface="Times New Roman" panose="02020603050405020304" pitchFamily="18" charset="0"/>
              <a:cs typeface="Times New Roman" panose="02020603050405020304" pitchFamily="18" charset="0"/>
            </a:rPr>
            <a:t>3.2.8.1.газрын </a:t>
          </a:r>
          <a:r>
            <a:rPr lang="en-US" sz="1400" dirty="0" err="1">
              <a:latin typeface="Times New Roman" panose="02020603050405020304" pitchFamily="18" charset="0"/>
              <a:cs typeface="Times New Roman" panose="02020603050405020304" pitchFamily="18" charset="0"/>
            </a:rPr>
            <a:t>тос</a:t>
          </a:r>
          <a:r>
            <a:rPr lang="en-US" sz="1400" dirty="0">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уламжлалт</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бус</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газрын</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тосны</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эрэл</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хайгуул</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ашиглалтыг</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эрчимжүүлж</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нөөцийг</a:t>
          </a:r>
          <a:r>
            <a:rPr lang="en-US" sz="1400" dirty="0">
              <a:solidFill>
                <a:srgbClr val="FF0000"/>
              </a:solidFill>
              <a:latin typeface="Times New Roman" panose="02020603050405020304" pitchFamily="18" charset="0"/>
              <a:cs typeface="Times New Roman" panose="02020603050405020304" pitchFamily="18" charset="0"/>
            </a:rPr>
            <a:t> </a:t>
          </a:r>
          <a:r>
            <a:rPr lang="en-US" sz="1400" dirty="0" err="1">
              <a:solidFill>
                <a:srgbClr val="FF0000"/>
              </a:solidFill>
              <a:latin typeface="Times New Roman" panose="02020603050405020304" pitchFamily="18" charset="0"/>
              <a:cs typeface="Times New Roman" panose="02020603050405020304" pitchFamily="18" charset="0"/>
            </a:rPr>
            <a:t>өсгөнө</a:t>
          </a:r>
          <a:r>
            <a:rPr lang="en-US" sz="1400" dirty="0">
              <a:solidFill>
                <a:srgbClr val="FF0000"/>
              </a:solidFill>
              <a:latin typeface="Times New Roman" panose="02020603050405020304" pitchFamily="18" charset="0"/>
              <a:cs typeface="Times New Roman" panose="02020603050405020304" pitchFamily="18" charset="0"/>
            </a:rPr>
            <a:t>.</a:t>
          </a:r>
        </a:p>
      </dgm:t>
    </dgm:pt>
    <dgm:pt modelId="{7E408813-8F69-4C8D-A75B-80AB8F13A34C}" type="parTrans" cxnId="{DF91C7EA-F480-4E34-A73A-AF6CFE977939}">
      <dgm:prSet/>
      <dgm:spPr/>
      <dgm:t>
        <a:bodyPr/>
        <a:lstStyle/>
        <a:p>
          <a:endParaRPr lang="en-US"/>
        </a:p>
      </dgm:t>
    </dgm:pt>
    <dgm:pt modelId="{3AC99B14-1F58-4CC5-85DD-B303924EB292}" type="sibTrans" cxnId="{DF91C7EA-F480-4E34-A73A-AF6CFE977939}">
      <dgm:prSet/>
      <dgm:spPr/>
      <dgm:t>
        <a:bodyPr/>
        <a:lstStyle/>
        <a:p>
          <a:endParaRPr lang="en-US"/>
        </a:p>
      </dgm:t>
    </dgm:pt>
    <dgm:pt modelId="{C6A33C87-158C-48D8-984B-C66BBF288A85}">
      <dgm:prSet/>
      <dgm:spPr/>
      <dgm:t>
        <a:bodyPr/>
        <a:lstStyle/>
        <a:p>
          <a:endParaRPr lang="en-US" sz="1400" dirty="0"/>
        </a:p>
      </dgm:t>
    </dgm:pt>
    <dgm:pt modelId="{A1D4E5BC-2313-479A-82B5-E3578B011473}" type="parTrans" cxnId="{707142A7-9E56-48BA-A2B1-E667E8DEFF3E}">
      <dgm:prSet/>
      <dgm:spPr/>
      <dgm:t>
        <a:bodyPr/>
        <a:lstStyle/>
        <a:p>
          <a:endParaRPr lang="en-US"/>
        </a:p>
      </dgm:t>
    </dgm:pt>
    <dgm:pt modelId="{B4B82CCA-1729-45CF-9B48-36A1D83C3850}" type="sibTrans" cxnId="{707142A7-9E56-48BA-A2B1-E667E8DEFF3E}">
      <dgm:prSet/>
      <dgm:spPr/>
      <dgm:t>
        <a:bodyPr/>
        <a:lstStyle/>
        <a:p>
          <a:endParaRPr lang="en-US"/>
        </a:p>
      </dgm:t>
    </dgm:pt>
    <dgm:pt modelId="{E1390815-D4C0-4B1C-9E0E-67CF0FC18741}">
      <dgm:prSet custT="1"/>
      <dgm:spPr/>
      <dgm:t>
        <a:bodyPr/>
        <a:lstStyle/>
        <a:p>
          <a:pPr>
            <a:buFontTx/>
            <a:buNone/>
          </a:pPr>
          <a:endParaRPr lang="en-US" sz="1400" dirty="0">
            <a:latin typeface="Times New Roman" panose="02020603050405020304" pitchFamily="18" charset="0"/>
            <a:cs typeface="Times New Roman" panose="02020603050405020304" pitchFamily="18" charset="0"/>
          </a:endParaRPr>
        </a:p>
      </dgm:t>
    </dgm:pt>
    <dgm:pt modelId="{1DE9126A-1061-46F1-9C45-EF1FD8DB901E}" type="parTrans" cxnId="{F084D497-8273-495F-8F51-B07FF776D0AE}">
      <dgm:prSet/>
      <dgm:spPr/>
      <dgm:t>
        <a:bodyPr/>
        <a:lstStyle/>
        <a:p>
          <a:endParaRPr lang="en-US"/>
        </a:p>
      </dgm:t>
    </dgm:pt>
    <dgm:pt modelId="{2247C788-EEBE-40C5-A5B5-DDA850381A10}" type="sibTrans" cxnId="{F084D497-8273-495F-8F51-B07FF776D0AE}">
      <dgm:prSet/>
      <dgm:spPr/>
      <dgm:t>
        <a:bodyPr/>
        <a:lstStyle/>
        <a:p>
          <a:endParaRPr lang="en-US"/>
        </a:p>
      </dgm:t>
    </dgm:pt>
    <dgm:pt modelId="{3EEE69F0-2C07-4670-9B1C-1EE59C6FFC4E}">
      <dgm:prSet custT="1"/>
      <dgm:spPr/>
      <dgm:t>
        <a:bodyPr/>
        <a:lstStyle/>
        <a:p>
          <a:pPr>
            <a:buFontTx/>
            <a:buNone/>
          </a:pPr>
          <a:endParaRPr lang="en-US" sz="1400" dirty="0">
            <a:latin typeface="Times New Roman" panose="02020603050405020304" pitchFamily="18" charset="0"/>
            <a:cs typeface="Times New Roman" panose="02020603050405020304" pitchFamily="18" charset="0"/>
          </a:endParaRPr>
        </a:p>
      </dgm:t>
    </dgm:pt>
    <dgm:pt modelId="{943A3224-A145-488E-A6B9-1E19A1CB4A35}" type="parTrans" cxnId="{4CBB2117-2270-4D13-99A2-42F0C3F76755}">
      <dgm:prSet/>
      <dgm:spPr/>
      <dgm:t>
        <a:bodyPr/>
        <a:lstStyle/>
        <a:p>
          <a:endParaRPr lang="en-US"/>
        </a:p>
      </dgm:t>
    </dgm:pt>
    <dgm:pt modelId="{9DF0CCF9-BB50-4984-8AEA-ACB5E59BC1D1}" type="sibTrans" cxnId="{4CBB2117-2270-4D13-99A2-42F0C3F76755}">
      <dgm:prSet/>
      <dgm:spPr/>
      <dgm:t>
        <a:bodyPr/>
        <a:lstStyle/>
        <a:p>
          <a:endParaRPr lang="en-US"/>
        </a:p>
      </dgm:t>
    </dgm:pt>
    <dgm:pt modelId="{A2C9EF5B-A752-431A-9B4F-65A6C56AB826}">
      <dgm:prSet custT="1"/>
      <dgm:spPr/>
      <dgm:t>
        <a:bodyPr/>
        <a:lstStyle/>
        <a:p>
          <a:pPr>
            <a:buFontTx/>
            <a:buNone/>
          </a:pPr>
          <a:endParaRPr lang="en-US" sz="1400" dirty="0">
            <a:latin typeface="Times New Roman" panose="02020603050405020304" pitchFamily="18" charset="0"/>
            <a:cs typeface="Times New Roman" panose="02020603050405020304" pitchFamily="18" charset="0"/>
          </a:endParaRPr>
        </a:p>
      </dgm:t>
    </dgm:pt>
    <dgm:pt modelId="{6C80D13D-8231-4269-9289-B4EC45EDB7F9}" type="parTrans" cxnId="{6D7D834E-D3A9-4A2C-ABCD-5B378E1AA5BC}">
      <dgm:prSet/>
      <dgm:spPr/>
      <dgm:t>
        <a:bodyPr/>
        <a:lstStyle/>
        <a:p>
          <a:endParaRPr lang="en-US"/>
        </a:p>
      </dgm:t>
    </dgm:pt>
    <dgm:pt modelId="{AED8D3DC-E49A-43A2-A763-AC521C2EC481}" type="sibTrans" cxnId="{6D7D834E-D3A9-4A2C-ABCD-5B378E1AA5BC}">
      <dgm:prSet/>
      <dgm:spPr/>
      <dgm:t>
        <a:bodyPr/>
        <a:lstStyle/>
        <a:p>
          <a:endParaRPr lang="en-US"/>
        </a:p>
      </dgm:t>
    </dgm:pt>
    <dgm:pt modelId="{A9ED64A4-F491-4BCF-896D-13F026D3D3FF}" type="pres">
      <dgm:prSet presAssocID="{28EDCACE-E284-4ABD-8B15-36EEDAFAAABF}" presName="Name0" presStyleCnt="0">
        <dgm:presLayoutVars>
          <dgm:dir/>
          <dgm:animLvl val="lvl"/>
          <dgm:resizeHandles/>
        </dgm:presLayoutVars>
      </dgm:prSet>
      <dgm:spPr/>
    </dgm:pt>
    <dgm:pt modelId="{A11FBD30-548C-4B4B-ADBE-5195666EBBA2}" type="pres">
      <dgm:prSet presAssocID="{36021A6B-D2D4-4D07-9FA7-DD3A4250E30F}" presName="linNode" presStyleCnt="0"/>
      <dgm:spPr/>
    </dgm:pt>
    <dgm:pt modelId="{8AB4E2E6-D361-4CCB-9E53-0EAAB33B376B}" type="pres">
      <dgm:prSet presAssocID="{36021A6B-D2D4-4D07-9FA7-DD3A4250E30F}" presName="parentShp" presStyleLbl="node1" presStyleIdx="0" presStyleCnt="1" custScaleY="482415">
        <dgm:presLayoutVars>
          <dgm:bulletEnabled val="1"/>
        </dgm:presLayoutVars>
      </dgm:prSet>
      <dgm:spPr/>
    </dgm:pt>
    <dgm:pt modelId="{C1261AC4-435A-4B02-9477-FDB765DA0D34}" type="pres">
      <dgm:prSet presAssocID="{36021A6B-D2D4-4D07-9FA7-DD3A4250E30F}" presName="childShp" presStyleLbl="bgAccFollowNode1" presStyleIdx="0" presStyleCnt="1" custScaleX="135945" custScaleY="616343">
        <dgm:presLayoutVars>
          <dgm:bulletEnabled val="1"/>
        </dgm:presLayoutVars>
      </dgm:prSet>
      <dgm:spPr/>
    </dgm:pt>
  </dgm:ptLst>
  <dgm:cxnLst>
    <dgm:cxn modelId="{83EF8003-0925-4B5A-9204-F2A9A0D5FFD1}" type="presOf" srcId="{C582B54A-8555-43C3-8768-593A6D3086AD}" destId="{C1261AC4-435A-4B02-9477-FDB765DA0D34}" srcOrd="0" destOrd="2" presId="urn:microsoft.com/office/officeart/2005/8/layout/vList6"/>
    <dgm:cxn modelId="{744A5012-7EAC-4ED9-B21A-377C6B0F5478}" type="presOf" srcId="{D9C94C3C-EABB-4605-B6CC-EF1EF41CA535}" destId="{C1261AC4-435A-4B02-9477-FDB765DA0D34}" srcOrd="0" destOrd="6" presId="urn:microsoft.com/office/officeart/2005/8/layout/vList6"/>
    <dgm:cxn modelId="{4CBB2117-2270-4D13-99A2-42F0C3F76755}" srcId="{36021A6B-D2D4-4D07-9FA7-DD3A4250E30F}" destId="{3EEE69F0-2C07-4670-9B1C-1EE59C6FFC4E}" srcOrd="3" destOrd="0" parTransId="{943A3224-A145-488E-A6B9-1E19A1CB4A35}" sibTransId="{9DF0CCF9-BB50-4984-8AEA-ACB5E59BC1D1}"/>
    <dgm:cxn modelId="{0CD94E26-1F2B-4EA0-AF84-52E025FD2A54}" type="presOf" srcId="{E1390815-D4C0-4B1C-9E0E-67CF0FC18741}" destId="{C1261AC4-435A-4B02-9477-FDB765DA0D34}" srcOrd="0" destOrd="1" presId="urn:microsoft.com/office/officeart/2005/8/layout/vList6"/>
    <dgm:cxn modelId="{5D40BC35-857D-43A9-8D1C-DBD05541C5DA}" type="presOf" srcId="{C6A33C87-158C-48D8-984B-C66BBF288A85}" destId="{C1261AC4-435A-4B02-9477-FDB765DA0D34}" srcOrd="0" destOrd="7" presId="urn:microsoft.com/office/officeart/2005/8/layout/vList6"/>
    <dgm:cxn modelId="{4C77BE42-274E-4DFF-A077-C898CC6C62AC}" type="presOf" srcId="{36021A6B-D2D4-4D07-9FA7-DD3A4250E30F}" destId="{8AB4E2E6-D361-4CCB-9E53-0EAAB33B376B}" srcOrd="0" destOrd="0" presId="urn:microsoft.com/office/officeart/2005/8/layout/vList6"/>
    <dgm:cxn modelId="{6D7D834E-D3A9-4A2C-ABCD-5B378E1AA5BC}" srcId="{36021A6B-D2D4-4D07-9FA7-DD3A4250E30F}" destId="{A2C9EF5B-A752-431A-9B4F-65A6C56AB826}" srcOrd="5" destOrd="0" parTransId="{6C80D13D-8231-4269-9289-B4EC45EDB7F9}" sibTransId="{AED8D3DC-E49A-43A2-A763-AC521C2EC481}"/>
    <dgm:cxn modelId="{DFDD754F-C0CD-49BA-8935-7AC6A8E63E96}" srcId="{36021A6B-D2D4-4D07-9FA7-DD3A4250E30F}" destId="{C582B54A-8555-43C3-8768-593A6D3086AD}" srcOrd="2" destOrd="0" parTransId="{1EFCBC22-FED6-4E9C-9FA3-04749259559F}" sibTransId="{6582182D-AA36-45C8-B9AD-60BAE7E2A4D6}"/>
    <dgm:cxn modelId="{B258116B-03C0-4317-BAAF-5505E9393A61}" type="presOf" srcId="{D7F14598-66AE-4F7F-B4F8-DC1E8E21C16D}" destId="{C1261AC4-435A-4B02-9477-FDB765DA0D34}" srcOrd="0" destOrd="0" presId="urn:microsoft.com/office/officeart/2005/8/layout/vList6"/>
    <dgm:cxn modelId="{F084D497-8273-495F-8F51-B07FF776D0AE}" srcId="{36021A6B-D2D4-4D07-9FA7-DD3A4250E30F}" destId="{E1390815-D4C0-4B1C-9E0E-67CF0FC18741}" srcOrd="1" destOrd="0" parTransId="{1DE9126A-1061-46F1-9C45-EF1FD8DB901E}" sibTransId="{2247C788-EEBE-40C5-A5B5-DDA850381A10}"/>
    <dgm:cxn modelId="{13A20F9A-D950-4443-8FD6-ABFC42A88FF5}" type="presOf" srcId="{A2C9EF5B-A752-431A-9B4F-65A6C56AB826}" destId="{C1261AC4-435A-4B02-9477-FDB765DA0D34}" srcOrd="0" destOrd="5" presId="urn:microsoft.com/office/officeart/2005/8/layout/vList6"/>
    <dgm:cxn modelId="{F9193EA2-34E1-4C06-B9C6-03E318BEBCAF}" srcId="{36021A6B-D2D4-4D07-9FA7-DD3A4250E30F}" destId="{D7F14598-66AE-4F7F-B4F8-DC1E8E21C16D}" srcOrd="0" destOrd="0" parTransId="{F08C7064-DF3B-4B27-9D94-12BFA755A08B}" sibTransId="{7B76CC61-3E8B-475C-9BA1-6D4DE377F1D5}"/>
    <dgm:cxn modelId="{6E03B3A5-A561-4F5B-83FD-5ABB0814B0BD}" srcId="{28EDCACE-E284-4ABD-8B15-36EEDAFAAABF}" destId="{36021A6B-D2D4-4D07-9FA7-DD3A4250E30F}" srcOrd="0" destOrd="0" parTransId="{D1CEE465-B0A1-49B8-8173-81B2615CC4CF}" sibTransId="{07A14298-C8B4-4D20-B392-14B0F42BC1D7}"/>
    <dgm:cxn modelId="{707142A7-9E56-48BA-A2B1-E667E8DEFF3E}" srcId="{36021A6B-D2D4-4D07-9FA7-DD3A4250E30F}" destId="{C6A33C87-158C-48D8-984B-C66BBF288A85}" srcOrd="7" destOrd="0" parTransId="{A1D4E5BC-2313-479A-82B5-E3578B011473}" sibTransId="{B4B82CCA-1729-45CF-9B48-36A1D83C3850}"/>
    <dgm:cxn modelId="{BA8F73AE-0563-4519-AB25-B56DE786EECA}" type="presOf" srcId="{3EEE69F0-2C07-4670-9B1C-1EE59C6FFC4E}" destId="{C1261AC4-435A-4B02-9477-FDB765DA0D34}" srcOrd="0" destOrd="3" presId="urn:microsoft.com/office/officeart/2005/8/layout/vList6"/>
    <dgm:cxn modelId="{3375E0AF-B8BD-4FDA-A08A-80143097E28C}" type="presOf" srcId="{77D50DBB-48C4-4454-B566-F82E571BDFC9}" destId="{C1261AC4-435A-4B02-9477-FDB765DA0D34}" srcOrd="0" destOrd="4" presId="urn:microsoft.com/office/officeart/2005/8/layout/vList6"/>
    <dgm:cxn modelId="{EE1DDFDE-6825-43BB-9E80-E74FD5AC0CD3}" srcId="{36021A6B-D2D4-4D07-9FA7-DD3A4250E30F}" destId="{77D50DBB-48C4-4454-B566-F82E571BDFC9}" srcOrd="4" destOrd="0" parTransId="{D305591E-E26B-42A9-B72C-0EDE35CABB1C}" sibTransId="{19F578EA-27BC-4EB6-BF4E-450ECD8203BA}"/>
    <dgm:cxn modelId="{DF91C7EA-F480-4E34-A73A-AF6CFE977939}" srcId="{36021A6B-D2D4-4D07-9FA7-DD3A4250E30F}" destId="{D9C94C3C-EABB-4605-B6CC-EF1EF41CA535}" srcOrd="6" destOrd="0" parTransId="{7E408813-8F69-4C8D-A75B-80AB8F13A34C}" sibTransId="{3AC99B14-1F58-4CC5-85DD-B303924EB292}"/>
    <dgm:cxn modelId="{172FC2F6-A679-4D6D-AB2F-401106A526E3}" type="presOf" srcId="{28EDCACE-E284-4ABD-8B15-36EEDAFAAABF}" destId="{A9ED64A4-F491-4BCF-896D-13F026D3D3FF}" srcOrd="0" destOrd="0" presId="urn:microsoft.com/office/officeart/2005/8/layout/vList6"/>
    <dgm:cxn modelId="{06FEAB3B-3E85-40DB-BD32-18E2440F98D4}" type="presParOf" srcId="{A9ED64A4-F491-4BCF-896D-13F026D3D3FF}" destId="{A11FBD30-548C-4B4B-ADBE-5195666EBBA2}" srcOrd="0" destOrd="0" presId="urn:microsoft.com/office/officeart/2005/8/layout/vList6"/>
    <dgm:cxn modelId="{02D14FA3-B20C-415A-BA9E-3CD4A29ADEA6}" type="presParOf" srcId="{A11FBD30-548C-4B4B-ADBE-5195666EBBA2}" destId="{8AB4E2E6-D361-4CCB-9E53-0EAAB33B376B}" srcOrd="0" destOrd="0" presId="urn:microsoft.com/office/officeart/2005/8/layout/vList6"/>
    <dgm:cxn modelId="{265AA391-E6BF-4B72-9149-55FD0554104B}" type="presParOf" srcId="{A11FBD30-548C-4B4B-ADBE-5195666EBBA2}" destId="{C1261AC4-435A-4B02-9477-FDB765DA0D3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EDCACE-E284-4ABD-8B15-36EEDAFAAABF}"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3DBE3276-6A2F-476B-993B-58F7E05AF0C6}">
      <dgm:prSet phldrT="[Text]" custT="1"/>
      <dgm:spPr/>
      <dgm:t>
        <a:bodyPr/>
        <a:lstStyle/>
        <a:p>
          <a:r>
            <a:rPr lang="mn-MN" sz="2800" dirty="0"/>
            <a:t>Газрын тосны тухай хууль</a:t>
          </a:r>
          <a:endParaRPr lang="en-US" sz="2800" dirty="0"/>
        </a:p>
      </dgm:t>
    </dgm:pt>
    <dgm:pt modelId="{F5DC5503-3A2A-4B47-A523-C3271787B22A}" type="parTrans" cxnId="{71AF0D9E-3BD3-48B4-80F7-A6F3CB543849}">
      <dgm:prSet/>
      <dgm:spPr/>
      <dgm:t>
        <a:bodyPr/>
        <a:lstStyle/>
        <a:p>
          <a:endParaRPr lang="en-US"/>
        </a:p>
      </dgm:t>
    </dgm:pt>
    <dgm:pt modelId="{5D9308F5-3ABE-4413-97B4-C8F8965FD6AE}" type="sibTrans" cxnId="{71AF0D9E-3BD3-48B4-80F7-A6F3CB543849}">
      <dgm:prSet/>
      <dgm:spPr/>
      <dgm:t>
        <a:bodyPr/>
        <a:lstStyle/>
        <a:p>
          <a:endParaRPr lang="en-US"/>
        </a:p>
      </dgm:t>
    </dgm:pt>
    <dgm:pt modelId="{8E8675C3-D97E-4DC9-AFFF-1456F7888581}">
      <dgm:prSet phldrT="[Text]" custT="1"/>
      <dgm:spPr/>
      <dgm:t>
        <a:bodyPr/>
        <a:lstStyle/>
        <a:p>
          <a:pPr algn="just">
            <a:buFont typeface="Wingdings" panose="05000000000000000000" pitchFamily="2" charset="2"/>
            <a:buNone/>
          </a:pPr>
          <a:r>
            <a:rPr lang="mn-MN" sz="1200" b="1" i="0" dirty="0">
              <a:latin typeface="Times New Roman" panose="02020603050405020304" pitchFamily="18" charset="0"/>
              <a:cs typeface="Times New Roman" panose="02020603050405020304" pitchFamily="18" charset="0"/>
            </a:rPr>
            <a:t>	- Ул</a:t>
          </a:r>
          <a:r>
            <a:rPr lang="en-US" sz="1200" b="1" i="0" u="none" dirty="0" err="1">
              <a:latin typeface="Times New Roman" panose="02020603050405020304" pitchFamily="18" charset="0"/>
              <a:cs typeface="Times New Roman" panose="02020603050405020304" pitchFamily="18" charset="0"/>
            </a:rPr>
            <a:t>амжлалт</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бус</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газрын</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тосны</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болон</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ашигт</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малтмалын</a:t>
          </a:r>
          <a:r>
            <a:rPr lang="en-US" sz="1200" b="1" i="0" u="none" dirty="0">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хайгуул</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ашиглалтын</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үйл</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ажиллагаа</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нь</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давхацсан</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тохиолдолд</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тусгай</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зөвшөөрөл</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эзэмшигчид</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харилцан</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гэрээ</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байгуулж</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бие</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биенийхээ</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үйл</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ажиллагаанд</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саад</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учруулахгүйгээр</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ажиллана</a:t>
          </a:r>
          <a:r>
            <a:rPr lang="mn-MN" sz="1200" b="1" i="0" u="none" dirty="0">
              <a:latin typeface="Times New Roman" panose="02020603050405020304" pitchFamily="18" charset="0"/>
              <a:cs typeface="Times New Roman" panose="02020603050405020304" pitchFamily="18" charset="0"/>
            </a:rPr>
            <a:t>.</a:t>
          </a:r>
          <a:endParaRPr lang="en-US" sz="1200" b="1" i="0" u="none" dirty="0">
            <a:latin typeface="Times New Roman" panose="02020603050405020304" pitchFamily="18" charset="0"/>
            <a:cs typeface="Times New Roman" panose="02020603050405020304" pitchFamily="18" charset="0"/>
          </a:endParaRPr>
        </a:p>
      </dgm:t>
    </dgm:pt>
    <dgm:pt modelId="{E65CECC5-F49D-4C2D-9ABD-62B341C532FE}" type="parTrans" cxnId="{B928735C-4306-4A40-AFFD-4CC431043BB0}">
      <dgm:prSet/>
      <dgm:spPr/>
      <dgm:t>
        <a:bodyPr/>
        <a:lstStyle/>
        <a:p>
          <a:endParaRPr lang="en-US"/>
        </a:p>
      </dgm:t>
    </dgm:pt>
    <dgm:pt modelId="{56A8EDC5-D074-45C8-83A1-968BFBC9F928}" type="sibTrans" cxnId="{B928735C-4306-4A40-AFFD-4CC431043BB0}">
      <dgm:prSet/>
      <dgm:spPr/>
      <dgm:t>
        <a:bodyPr/>
        <a:lstStyle/>
        <a:p>
          <a:endParaRPr lang="en-US"/>
        </a:p>
      </dgm:t>
    </dgm:pt>
    <dgm:pt modelId="{36021A6B-D2D4-4D07-9FA7-DD3A4250E30F}">
      <dgm:prSet phldrT="[Text]" custT="1"/>
      <dgm:spPr/>
      <dgm:t>
        <a:bodyPr/>
        <a:lstStyle/>
        <a:p>
          <a:r>
            <a:rPr lang="mn-MN" sz="2800" dirty="0"/>
            <a:t>Ашигт малтмалын тухай хууль</a:t>
          </a:r>
          <a:endParaRPr lang="en-US" sz="2800" dirty="0"/>
        </a:p>
      </dgm:t>
    </dgm:pt>
    <dgm:pt modelId="{D1CEE465-B0A1-49B8-8173-81B2615CC4CF}" type="parTrans" cxnId="{6E03B3A5-A561-4F5B-83FD-5ABB0814B0BD}">
      <dgm:prSet/>
      <dgm:spPr/>
      <dgm:t>
        <a:bodyPr/>
        <a:lstStyle/>
        <a:p>
          <a:endParaRPr lang="en-US"/>
        </a:p>
      </dgm:t>
    </dgm:pt>
    <dgm:pt modelId="{07A14298-C8B4-4D20-B392-14B0F42BC1D7}" type="sibTrans" cxnId="{6E03B3A5-A561-4F5B-83FD-5ABB0814B0BD}">
      <dgm:prSet/>
      <dgm:spPr/>
      <dgm:t>
        <a:bodyPr/>
        <a:lstStyle/>
        <a:p>
          <a:endParaRPr lang="en-US"/>
        </a:p>
      </dgm:t>
    </dgm:pt>
    <dgm:pt modelId="{877E63BE-A66C-4E66-9B54-8B27396579C8}">
      <dgm:prSet phldrT="[Text]" custT="1"/>
      <dgm:spPr/>
      <dgm:t>
        <a:bodyPr/>
        <a:lstStyle/>
        <a:p>
          <a:r>
            <a:rPr lang="mn-MN" sz="1200" b="1" dirty="0">
              <a:latin typeface="Times New Roman" panose="02020603050405020304" pitchFamily="18" charset="0"/>
              <a:cs typeface="Times New Roman" panose="02020603050405020304" pitchFamily="18" charset="0"/>
            </a:rPr>
            <a:t>Хайгуул, ашиглалтын тусгай зөвшөөрөл олгохын өмнө  тухайн талбай нь </a:t>
          </a:r>
          <a:r>
            <a:rPr lang="en-US" sz="1200" b="1" dirty="0">
              <a:latin typeface="Times New Roman" panose="02020603050405020304" pitchFamily="18" charset="0"/>
              <a:cs typeface="Times New Roman" panose="02020603050405020304" pitchFamily="18" charset="0"/>
            </a:rPr>
            <a:t>(1) </a:t>
          </a:r>
          <a:r>
            <a:rPr lang="en-US" sz="1200" b="1" dirty="0" err="1">
              <a:latin typeface="Times New Roman" panose="02020603050405020304" pitchFamily="18" charset="0"/>
              <a:cs typeface="Times New Roman" panose="02020603050405020304" pitchFamily="18" charset="0"/>
            </a:rPr>
            <a:t>тусгай</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хэрэгцээ</a:t>
          </a:r>
          <a:r>
            <a:rPr lang="en-US" sz="1200" b="1" dirty="0">
              <a:latin typeface="Times New Roman" panose="02020603050405020304" pitchFamily="18" charset="0"/>
              <a:cs typeface="Times New Roman" panose="02020603050405020304" pitchFamily="18" charset="0"/>
            </a:rPr>
            <a:t>, (2) </a:t>
          </a:r>
          <a:r>
            <a:rPr lang="en-US" sz="1200" b="1" dirty="0" err="1">
              <a:latin typeface="Times New Roman" panose="02020603050405020304" pitchFamily="18" charset="0"/>
              <a:cs typeface="Times New Roman" panose="02020603050405020304" pitchFamily="18" charset="0"/>
            </a:rPr>
            <a:t>нөөцөд</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авсан</a:t>
          </a:r>
          <a:r>
            <a:rPr lang="en-US" sz="1200" b="1" dirty="0">
              <a:latin typeface="Times New Roman" panose="02020603050405020304" pitchFamily="18" charset="0"/>
              <a:cs typeface="Times New Roman" panose="02020603050405020304" pitchFamily="18" charset="0"/>
            </a:rPr>
            <a:t>, (3) </a:t>
          </a:r>
          <a:r>
            <a:rPr lang="en-US" sz="1200" b="1" dirty="0" err="1">
              <a:latin typeface="Times New Roman" panose="02020603050405020304" pitchFamily="18" charset="0"/>
              <a:cs typeface="Times New Roman" panose="02020603050405020304" pitchFamily="18" charset="0"/>
            </a:rPr>
            <a:t>ашигт</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малтмал</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хайх</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ашиглахыг</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хориглосон</a:t>
          </a:r>
          <a:r>
            <a:rPr lang="en-US" sz="1200" b="1" dirty="0">
              <a:latin typeface="Times New Roman" panose="02020603050405020304" pitchFamily="18" charset="0"/>
              <a:cs typeface="Times New Roman" panose="02020603050405020304" pitchFamily="18" charset="0"/>
            </a:rPr>
            <a:t>, (4) </a:t>
          </a:r>
          <a:r>
            <a:rPr lang="en-US" sz="1200" b="1" dirty="0" err="1">
              <a:solidFill>
                <a:srgbClr val="FF0000"/>
              </a:solidFill>
              <a:latin typeface="Times New Roman" panose="02020603050405020304" pitchFamily="18" charset="0"/>
              <a:cs typeface="Times New Roman" panose="02020603050405020304" pitchFamily="18" charset="0"/>
            </a:rPr>
            <a:t>хүчин</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төгөлдөр</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тусгай</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зөвшөөрлөөр</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нэгэнт</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олгогдсон</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талбайтай</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давхцаагүй</a:t>
          </a:r>
          <a:r>
            <a:rPr lang="mn-MN" sz="1200" b="1" dirty="0">
              <a:solidFill>
                <a:srgbClr val="FF0000"/>
              </a:solidFill>
              <a:latin typeface="Times New Roman" panose="02020603050405020304" pitchFamily="18" charset="0"/>
              <a:cs typeface="Times New Roman" panose="02020603050405020304" pitchFamily="18" charset="0"/>
            </a:rPr>
            <a:t> байх</a:t>
          </a:r>
          <a:r>
            <a:rPr lang="en-US" sz="1200" b="1" dirty="0">
              <a:solidFill>
                <a:srgbClr val="FF0000"/>
              </a:solidFill>
              <a:latin typeface="Times New Roman" panose="02020603050405020304" pitchFamily="18" charset="0"/>
              <a:cs typeface="Times New Roman" panose="02020603050405020304" pitchFamily="18" charset="0"/>
            </a:rPr>
            <a:t> </a:t>
          </a:r>
          <a:r>
            <a:rPr lang="mn-MN" sz="1200" b="1" dirty="0">
              <a:latin typeface="Times New Roman" panose="02020603050405020304" pitchFamily="18" charset="0"/>
              <a:cs typeface="Times New Roman" panose="02020603050405020304" pitchFamily="18" charset="0"/>
            </a:rPr>
            <a:t>шаардлага</a:t>
          </a:r>
          <a:endParaRPr lang="en-US" sz="1200" b="1" dirty="0">
            <a:latin typeface="Times New Roman" panose="02020603050405020304" pitchFamily="18" charset="0"/>
            <a:cs typeface="Times New Roman" panose="02020603050405020304" pitchFamily="18" charset="0"/>
          </a:endParaRPr>
        </a:p>
      </dgm:t>
    </dgm:pt>
    <dgm:pt modelId="{99A982D9-D44D-4C46-9F27-C488A4218674}" type="parTrans" cxnId="{DC05B956-4CF9-4583-B6AE-9C504E2E629C}">
      <dgm:prSet/>
      <dgm:spPr/>
      <dgm:t>
        <a:bodyPr/>
        <a:lstStyle/>
        <a:p>
          <a:endParaRPr lang="en-US"/>
        </a:p>
      </dgm:t>
    </dgm:pt>
    <dgm:pt modelId="{78114D2D-77E8-4F53-B4A2-9C3BDBA46407}" type="sibTrans" cxnId="{DC05B956-4CF9-4583-B6AE-9C504E2E629C}">
      <dgm:prSet/>
      <dgm:spPr/>
      <dgm:t>
        <a:bodyPr/>
        <a:lstStyle/>
        <a:p>
          <a:endParaRPr lang="en-US"/>
        </a:p>
      </dgm:t>
    </dgm:pt>
    <dgm:pt modelId="{754753D1-4D29-4761-888A-506B0E261432}">
      <dgm:prSet phldrT="[Text]" custT="1"/>
      <dgm:spPr/>
      <dgm:t>
        <a:bodyPr/>
        <a:lstStyle/>
        <a:p>
          <a:pPr algn="just">
            <a:buFont typeface="Wingdings" panose="05000000000000000000" pitchFamily="2" charset="2"/>
            <a:buNone/>
          </a:pPr>
          <a:r>
            <a:rPr lang="mn-MN" sz="1200" b="1" i="0" u="none" dirty="0">
              <a:latin typeface="Times New Roman" panose="02020603050405020304" pitchFamily="18" charset="0"/>
              <a:cs typeface="Times New Roman" panose="02020603050405020304" pitchFamily="18" charset="0"/>
            </a:rPr>
            <a:t>- Засгийн газрын шийдвэрээр </a:t>
          </a:r>
          <a:r>
            <a:rPr lang="en-US" sz="1200" b="1" i="0" u="none" dirty="0" err="1">
              <a:latin typeface="Times New Roman" panose="02020603050405020304" pitchFamily="18" charset="0"/>
              <a:cs typeface="Times New Roman" panose="02020603050405020304" pitchFamily="18" charset="0"/>
            </a:rPr>
            <a:t>аль</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нэг</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талын</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үйл</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ажиллагааг</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бүрэн</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зогсооход</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хүрвэл</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тусгай</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зөвшөөрөл</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эзэмшигчийн</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хайгуул</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ашиглалтын</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үед</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гарсан</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бүх</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зардлыг</a:t>
          </a:r>
          <a:r>
            <a:rPr lang="en-US" sz="1200" b="1" i="0" u="none" dirty="0">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тусгай</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зөвшөөрөл</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авсан</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тал</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нь</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нөхөн</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төл</a:t>
          </a:r>
          <a:r>
            <a:rPr lang="mn-MN" sz="1200" b="1" i="0" u="none" dirty="0">
              <a:solidFill>
                <a:srgbClr val="FF0000"/>
              </a:solidFill>
              <a:latin typeface="Times New Roman" panose="02020603050405020304" pitchFamily="18" charset="0"/>
              <a:cs typeface="Times New Roman" panose="02020603050405020304" pitchFamily="18" charset="0"/>
            </a:rPr>
            <a:t>нө</a:t>
          </a:r>
          <a:r>
            <a:rPr lang="mn-MN" sz="1200" b="1" i="0" u="none" dirty="0">
              <a:solidFill>
                <a:schemeClr val="accent1"/>
              </a:solidFill>
              <a:latin typeface="Times New Roman" panose="02020603050405020304" pitchFamily="18" charset="0"/>
              <a:cs typeface="Times New Roman" panose="02020603050405020304" pitchFamily="18" charset="0"/>
            </a:rPr>
            <a:t>.</a:t>
          </a:r>
          <a:endParaRPr lang="en-US" sz="1200" b="1" i="0" u="none" dirty="0">
            <a:solidFill>
              <a:schemeClr val="accent1"/>
            </a:solidFill>
            <a:latin typeface="Times New Roman" panose="02020603050405020304" pitchFamily="18" charset="0"/>
            <a:cs typeface="Times New Roman" panose="02020603050405020304" pitchFamily="18" charset="0"/>
          </a:endParaRPr>
        </a:p>
      </dgm:t>
    </dgm:pt>
    <dgm:pt modelId="{BA033FE7-BE17-4C88-8BD3-8F255A01F40F}" type="parTrans" cxnId="{2319B24E-B67C-4EEF-B1B5-074CC318111A}">
      <dgm:prSet/>
      <dgm:spPr/>
      <dgm:t>
        <a:bodyPr/>
        <a:lstStyle/>
        <a:p>
          <a:endParaRPr lang="en-US"/>
        </a:p>
      </dgm:t>
    </dgm:pt>
    <dgm:pt modelId="{FECE88AA-4F0D-4239-9935-4DA3C6F438C0}" type="sibTrans" cxnId="{2319B24E-B67C-4EEF-B1B5-074CC318111A}">
      <dgm:prSet/>
      <dgm:spPr/>
      <dgm:t>
        <a:bodyPr/>
        <a:lstStyle/>
        <a:p>
          <a:endParaRPr lang="en-US"/>
        </a:p>
      </dgm:t>
    </dgm:pt>
    <dgm:pt modelId="{D6A464FF-F9F0-4B5C-AADE-B2D2A5BE3FC9}">
      <dgm:prSet phldrT="[Text]" custT="1"/>
      <dgm:spPr/>
      <dgm:t>
        <a:bodyPr/>
        <a:lstStyle/>
        <a:p>
          <a:pPr algn="just">
            <a:buFont typeface="Wingdings" panose="05000000000000000000" pitchFamily="2" charset="2"/>
            <a:buNone/>
          </a:pPr>
          <a:r>
            <a:rPr lang="en-US" sz="1200" b="1" i="0" u="none" dirty="0">
              <a:latin typeface="Times New Roman" panose="02020603050405020304" pitchFamily="18" charset="0"/>
              <a:cs typeface="Times New Roman" panose="02020603050405020304" pitchFamily="18" charset="0"/>
            </a:rPr>
            <a:t>- </a:t>
          </a:r>
          <a:r>
            <a:rPr lang="mn-MN" sz="1200" b="1" i="0" u="none" dirty="0">
              <a:latin typeface="Times New Roman" panose="02020603050405020304" pitchFamily="18" charset="0"/>
              <a:cs typeface="Times New Roman" panose="02020603050405020304" pitchFamily="18" charset="0"/>
            </a:rPr>
            <a:t>Талууд хамтарч </a:t>
          </a:r>
          <a:r>
            <a:rPr lang="en-US" sz="1200" b="1" i="0" u="none" dirty="0" err="1">
              <a:latin typeface="Times New Roman" panose="02020603050405020304" pitchFamily="18" charset="0"/>
              <a:cs typeface="Times New Roman" panose="02020603050405020304" pitchFamily="18" charset="0"/>
            </a:rPr>
            <a:t>ажиллах</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боломжгүй</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бол</a:t>
          </a:r>
          <a:r>
            <a:rPr lang="en-US" sz="1200" b="1" i="0" u="none" dirty="0">
              <a:latin typeface="Times New Roman" panose="02020603050405020304" pitchFamily="18" charset="0"/>
              <a:cs typeface="Times New Roman" panose="02020603050405020304" pitchFamily="18" charset="0"/>
            </a:rPr>
            <a:t> </a:t>
          </a:r>
          <a:r>
            <a:rPr lang="en-US" sz="1200" b="1" i="0" u="none" dirty="0" err="1">
              <a:latin typeface="Times New Roman" panose="02020603050405020304" pitchFamily="18" charset="0"/>
              <a:cs typeface="Times New Roman" panose="02020603050405020304" pitchFamily="18" charset="0"/>
            </a:rPr>
            <a:t>асуудлыг</a:t>
          </a:r>
          <a:r>
            <a:rPr lang="en-US" sz="1200" b="1" i="0" u="none" dirty="0">
              <a:latin typeface="Times New Roman" panose="02020603050405020304" pitchFamily="18" charset="0"/>
              <a:cs typeface="Times New Roman" panose="02020603050405020304" pitchFamily="18" charset="0"/>
            </a:rPr>
            <a:t> </a:t>
          </a:r>
          <a:r>
            <a:rPr lang="mn-MN" sz="1200" b="1" i="0" u="none" dirty="0">
              <a:solidFill>
                <a:srgbClr val="FF0000"/>
              </a:solidFill>
              <a:latin typeface="Times New Roman" panose="02020603050405020304" pitchFamily="18" charset="0"/>
              <a:cs typeface="Times New Roman" panose="02020603050405020304" pitchFamily="18" charset="0"/>
            </a:rPr>
            <a:t>Засгийн газар </a:t>
          </a:r>
          <a:r>
            <a:rPr lang="en-US" sz="1200" b="1" i="0" u="none" dirty="0" err="1">
              <a:solidFill>
                <a:srgbClr val="FF0000"/>
              </a:solidFill>
              <a:latin typeface="Times New Roman" panose="02020603050405020304" pitchFamily="18" charset="0"/>
              <a:cs typeface="Times New Roman" panose="02020603050405020304" pitchFamily="18" charset="0"/>
            </a:rPr>
            <a:t>нийгэм</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эдийн</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засгийн</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ач</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холбогдлоор</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нь</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эрэмбэлэн</a:t>
          </a:r>
          <a:r>
            <a:rPr lang="en-US" sz="1200" b="1" i="0" u="none" dirty="0">
              <a:solidFill>
                <a:srgbClr val="FF0000"/>
              </a:solidFill>
              <a:latin typeface="Times New Roman" panose="02020603050405020304" pitchFamily="18" charset="0"/>
              <a:cs typeface="Times New Roman" panose="02020603050405020304" pitchFamily="18" charset="0"/>
            </a:rPr>
            <a:t> </a:t>
          </a:r>
          <a:r>
            <a:rPr lang="en-US" sz="1200" b="1" i="0" u="none" dirty="0" err="1">
              <a:solidFill>
                <a:srgbClr val="FF0000"/>
              </a:solidFill>
              <a:latin typeface="Times New Roman" panose="02020603050405020304" pitchFamily="18" charset="0"/>
              <a:cs typeface="Times New Roman" panose="02020603050405020304" pitchFamily="18" charset="0"/>
            </a:rPr>
            <a:t>шийдвэрлэ</a:t>
          </a:r>
          <a:r>
            <a:rPr lang="mn-MN" sz="1200" b="1" i="0" u="none" dirty="0">
              <a:solidFill>
                <a:srgbClr val="FF0000"/>
              </a:solidFill>
              <a:latin typeface="Times New Roman" panose="02020603050405020304" pitchFamily="18" charset="0"/>
              <a:cs typeface="Times New Roman" panose="02020603050405020304" pitchFamily="18" charset="0"/>
            </a:rPr>
            <a:t>нэ</a:t>
          </a:r>
          <a:r>
            <a:rPr lang="mn-MN" sz="1200" b="1" i="0" u="none" dirty="0">
              <a:latin typeface="Times New Roman" panose="02020603050405020304" pitchFamily="18" charset="0"/>
              <a:cs typeface="Times New Roman" panose="02020603050405020304" pitchFamily="18" charset="0"/>
            </a:rPr>
            <a:t>.</a:t>
          </a:r>
          <a:endParaRPr lang="en-US" sz="1200" b="1" i="0" u="none" dirty="0">
            <a:latin typeface="Times New Roman" panose="02020603050405020304" pitchFamily="18" charset="0"/>
            <a:cs typeface="Times New Roman" panose="02020603050405020304" pitchFamily="18" charset="0"/>
          </a:endParaRPr>
        </a:p>
      </dgm:t>
    </dgm:pt>
    <dgm:pt modelId="{9ABCE892-5FF0-4CB7-A6FD-C59EA1CE38D1}" type="parTrans" cxnId="{16FE92B2-C339-4E64-BB21-7AFDAD23A76D}">
      <dgm:prSet/>
      <dgm:spPr/>
      <dgm:t>
        <a:bodyPr/>
        <a:lstStyle/>
        <a:p>
          <a:endParaRPr lang="en-US"/>
        </a:p>
      </dgm:t>
    </dgm:pt>
    <dgm:pt modelId="{9793CB9D-2CF8-431A-B56F-3D8BD3FF1E7E}" type="sibTrans" cxnId="{16FE92B2-C339-4E64-BB21-7AFDAD23A76D}">
      <dgm:prSet/>
      <dgm:spPr/>
      <dgm:t>
        <a:bodyPr/>
        <a:lstStyle/>
        <a:p>
          <a:endParaRPr lang="en-US"/>
        </a:p>
      </dgm:t>
    </dgm:pt>
    <dgm:pt modelId="{3389896E-C676-4B77-9A4E-15C203CDF193}">
      <dgm:prSet phldrT="[Text]" custT="1"/>
      <dgm:spPr/>
      <dgm:t>
        <a:bodyPr/>
        <a:lstStyle/>
        <a:p>
          <a:pPr algn="just">
            <a:buFont typeface="Wingdings" panose="05000000000000000000" pitchFamily="2" charset="2"/>
            <a:buNone/>
          </a:pPr>
          <a:r>
            <a:rPr lang="mn-MN" sz="1200" b="1" u="none" dirty="0">
              <a:latin typeface="Times New Roman" panose="02020603050405020304" pitchFamily="18" charset="0"/>
              <a:cs typeface="Times New Roman" panose="02020603050405020304" pitchFamily="18" charset="0"/>
            </a:rPr>
            <a:t>- </a:t>
          </a:r>
          <a:r>
            <a:rPr lang="en-US" sz="1200" b="1" u="none" dirty="0">
              <a:latin typeface="Times New Roman" panose="02020603050405020304" pitchFamily="18" charset="0"/>
              <a:cs typeface="Times New Roman" panose="02020603050405020304" pitchFamily="18" charset="0"/>
            </a:rPr>
            <a:t>2014</a:t>
          </a:r>
          <a:r>
            <a:rPr lang="mn-MN" sz="1200" b="1" u="none" dirty="0">
              <a:latin typeface="Times New Roman" panose="02020603050405020304" pitchFamily="18" charset="0"/>
              <a:cs typeface="Times New Roman" panose="02020603050405020304" pitchFamily="18" charset="0"/>
            </a:rPr>
            <a:t>.0</a:t>
          </a:r>
          <a:r>
            <a:rPr lang="en-US" sz="1200" b="1" u="none" dirty="0">
              <a:latin typeface="Times New Roman" panose="02020603050405020304" pitchFamily="18" charset="0"/>
              <a:cs typeface="Times New Roman" panose="02020603050405020304" pitchFamily="18" charset="0"/>
            </a:rPr>
            <a:t>7</a:t>
          </a:r>
          <a:r>
            <a:rPr lang="mn-MN" sz="1200" b="1" u="none" dirty="0">
              <a:latin typeface="Times New Roman" panose="02020603050405020304" pitchFamily="18" charset="0"/>
              <a:cs typeface="Times New Roman" panose="02020603050405020304" pitchFamily="18" charset="0"/>
            </a:rPr>
            <a:t>.0</a:t>
          </a:r>
          <a:r>
            <a:rPr lang="en-US" sz="1200" b="1" u="none" dirty="0">
              <a:latin typeface="Times New Roman" panose="02020603050405020304" pitchFamily="18" charset="0"/>
              <a:cs typeface="Times New Roman" panose="02020603050405020304" pitchFamily="18" charset="0"/>
            </a:rPr>
            <a:t>1-</a:t>
          </a:r>
          <a:r>
            <a:rPr lang="mn-MN" sz="1200" b="1" u="none" dirty="0">
              <a:latin typeface="Times New Roman" panose="02020603050405020304" pitchFamily="18" charset="0"/>
              <a:cs typeface="Times New Roman" panose="02020603050405020304" pitchFamily="18" charset="0"/>
            </a:rPr>
            <a:t>ээс </a:t>
          </a:r>
          <a:r>
            <a:rPr lang="en-US" sz="1200" b="1" u="none" dirty="0" err="1">
              <a:latin typeface="Times New Roman" panose="02020603050405020304" pitchFamily="18" charset="0"/>
              <a:cs typeface="Times New Roman" panose="02020603050405020304" pitchFamily="18" charset="0"/>
            </a:rPr>
            <a:t>өмнө</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газрын</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тостой</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холбо</a:t>
          </a:r>
          <a:r>
            <a:rPr lang="mn-MN" sz="1200" b="1" u="none" dirty="0">
              <a:latin typeface="Times New Roman" panose="02020603050405020304" pitchFamily="18" charset="0"/>
              <a:cs typeface="Times New Roman" panose="02020603050405020304" pitchFamily="18" charset="0"/>
            </a:rPr>
            <a:t>отой </a:t>
          </a:r>
          <a:r>
            <a:rPr lang="en-US" sz="1200" b="1" u="none" dirty="0" err="1">
              <a:latin typeface="Times New Roman" panose="02020603050405020304" pitchFamily="18" charset="0"/>
              <a:cs typeface="Times New Roman" panose="02020603050405020304" pitchFamily="18" charset="0"/>
            </a:rPr>
            <a:t>Бүтээгдэхүүн</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хуваах</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гэрээ</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байгуулсан</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гэрээлэгч</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уламжлалт</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бус</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газрын</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тосны</a:t>
          </a:r>
          <a:r>
            <a:rPr lang="mn-MN" sz="1200" b="1" u="none" dirty="0">
              <a:latin typeface="Times New Roman" panose="02020603050405020304" pitchFamily="18" charset="0"/>
              <a:cs typeface="Times New Roman" panose="02020603050405020304" pitchFamily="18" charset="0"/>
            </a:rPr>
            <a:t> талаар Б</a:t>
          </a:r>
          <a:r>
            <a:rPr lang="en-US" sz="1200" b="1" u="none" dirty="0" err="1">
              <a:latin typeface="Times New Roman" panose="02020603050405020304" pitchFamily="18" charset="0"/>
              <a:cs typeface="Times New Roman" panose="02020603050405020304" pitchFamily="18" charset="0"/>
            </a:rPr>
            <a:t>үтээгдэхүүн</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хуваах</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гэрээ</a:t>
          </a:r>
          <a:r>
            <a:rPr lang="en-US" sz="1200" b="1" u="none" dirty="0">
              <a:latin typeface="Times New Roman" panose="02020603050405020304" pitchFamily="18" charset="0"/>
              <a:cs typeface="Times New Roman" panose="02020603050405020304" pitchFamily="18" charset="0"/>
            </a:rPr>
            <a:t> </a:t>
          </a:r>
          <a:r>
            <a:rPr lang="en-US" sz="1200" b="1" u="none" dirty="0" err="1">
              <a:latin typeface="Times New Roman" panose="02020603050405020304" pitchFamily="18" charset="0"/>
              <a:cs typeface="Times New Roman" panose="02020603050405020304" pitchFamily="18" charset="0"/>
            </a:rPr>
            <a:t>байгуулах</a:t>
          </a:r>
          <a:r>
            <a:rPr lang="en-US" sz="1200" b="1" u="none" dirty="0">
              <a:latin typeface="Times New Roman" panose="02020603050405020304" pitchFamily="18" charset="0"/>
              <a:cs typeface="Times New Roman" panose="02020603050405020304" pitchFamily="18" charset="0"/>
            </a:rPr>
            <a:t> </a:t>
          </a:r>
          <a:r>
            <a:rPr lang="mn-MN" sz="1200" b="1" u="none" dirty="0">
              <a:latin typeface="Times New Roman" panose="02020603050405020304" pitchFamily="18" charset="0"/>
              <a:cs typeface="Times New Roman" panose="02020603050405020304" pitchFamily="18" charset="0"/>
            </a:rPr>
            <a:t>эсэх</a:t>
          </a:r>
          <a:endParaRPr lang="en-US" sz="1200" b="1" i="0" u="none" dirty="0">
            <a:latin typeface="Times New Roman" panose="02020603050405020304" pitchFamily="18" charset="0"/>
            <a:cs typeface="Times New Roman" panose="02020603050405020304" pitchFamily="18" charset="0"/>
          </a:endParaRPr>
        </a:p>
      </dgm:t>
    </dgm:pt>
    <dgm:pt modelId="{FA2E3DB8-A4E4-47D4-B1E1-D85749EA7B4C}" type="parTrans" cxnId="{6F006882-6F95-43F3-870C-87E3D442D6BB}">
      <dgm:prSet/>
      <dgm:spPr/>
      <dgm:t>
        <a:bodyPr/>
        <a:lstStyle/>
        <a:p>
          <a:endParaRPr lang="en-US"/>
        </a:p>
      </dgm:t>
    </dgm:pt>
    <dgm:pt modelId="{17E4A2D3-9370-4251-A305-37DD62963ADB}" type="sibTrans" cxnId="{6F006882-6F95-43F3-870C-87E3D442D6BB}">
      <dgm:prSet/>
      <dgm:spPr/>
      <dgm:t>
        <a:bodyPr/>
        <a:lstStyle/>
        <a:p>
          <a:endParaRPr lang="en-US"/>
        </a:p>
      </dgm:t>
    </dgm:pt>
    <dgm:pt modelId="{BDAF28CC-7A33-411A-844F-1FDA9CA0BB20}">
      <dgm:prSet phldrT="[Text]" custT="1"/>
      <dgm:spPr/>
      <dgm:t>
        <a:bodyPr/>
        <a:lstStyle/>
        <a:p>
          <a:r>
            <a:rPr lang="mn-MN" sz="1200" b="1" dirty="0">
              <a:latin typeface="Times New Roman" panose="02020603050405020304" pitchFamily="18" charset="0"/>
              <a:cs typeface="Times New Roman" panose="02020603050405020304" pitchFamily="18" charset="0"/>
            </a:rPr>
            <a:t>Давхцал үүсэхээр бол тусгай зөвшөөрөл олгохоос татгалзана</a:t>
          </a:r>
          <a:endParaRPr lang="en-US" sz="1200" b="1" dirty="0">
            <a:latin typeface="Times New Roman" panose="02020603050405020304" pitchFamily="18" charset="0"/>
            <a:cs typeface="Times New Roman" panose="02020603050405020304" pitchFamily="18" charset="0"/>
          </a:endParaRPr>
        </a:p>
      </dgm:t>
    </dgm:pt>
    <dgm:pt modelId="{8F0DA1F4-9AD0-4590-9A38-7AF0BF572021}" type="parTrans" cxnId="{845CF4EB-CB6B-48E5-BB65-FBB39FEA818D}">
      <dgm:prSet/>
      <dgm:spPr/>
      <dgm:t>
        <a:bodyPr/>
        <a:lstStyle/>
        <a:p>
          <a:endParaRPr lang="en-US"/>
        </a:p>
      </dgm:t>
    </dgm:pt>
    <dgm:pt modelId="{3B083A41-DCC5-4FF6-B942-49F015FA246A}" type="sibTrans" cxnId="{845CF4EB-CB6B-48E5-BB65-FBB39FEA818D}">
      <dgm:prSet/>
      <dgm:spPr/>
      <dgm:t>
        <a:bodyPr/>
        <a:lstStyle/>
        <a:p>
          <a:endParaRPr lang="en-US"/>
        </a:p>
      </dgm:t>
    </dgm:pt>
    <dgm:pt modelId="{EB1245B3-8CD4-4AA4-B79E-02E269273AA4}">
      <dgm:prSet phldrT="[Text]" custT="1"/>
      <dgm:spPr/>
      <dgm:t>
        <a:bodyPr/>
        <a:lstStyle/>
        <a:p>
          <a:r>
            <a:rPr lang="mn-MN" sz="1200" b="1" dirty="0">
              <a:latin typeface="Times New Roman" panose="02020603050405020304" pitchFamily="18" charset="0"/>
              <a:cs typeface="Times New Roman" panose="02020603050405020304" pitchFamily="18" charset="0"/>
            </a:rPr>
            <a:t>Тусгай зөвшөөрөл бүхий талбайнууд хоорондоо давхацсан бол </a:t>
          </a:r>
          <a:r>
            <a:rPr lang="en-US" sz="1200" b="1" dirty="0" err="1">
              <a:latin typeface="Times New Roman" panose="02020603050405020304" pitchFamily="18" charset="0"/>
              <a:cs typeface="Times New Roman" panose="02020603050405020304" pitchFamily="18" charset="0"/>
            </a:rPr>
            <a:t>тусгай</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зөвшөөрөл</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эзэмшигчдийн</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анхны</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өргөдөл</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болон</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талбайн</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хилийн</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хэмжилтийн</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тайланг</a:t>
          </a:r>
          <a:r>
            <a:rPr lang="en-US" sz="1200" b="1" dirty="0">
              <a:latin typeface="Times New Roman" panose="02020603050405020304" pitchFamily="18" charset="0"/>
              <a:cs typeface="Times New Roman" panose="02020603050405020304" pitchFamily="18" charset="0"/>
            </a:rPr>
            <a:t> </a:t>
          </a:r>
          <a:r>
            <a:rPr lang="en-US" sz="1200" b="1" dirty="0" err="1">
              <a:latin typeface="Times New Roman" panose="02020603050405020304" pitchFamily="18" charset="0"/>
              <a:cs typeface="Times New Roman" panose="02020603050405020304" pitchFamily="18" charset="0"/>
            </a:rPr>
            <a:t>үндэслэн</a:t>
          </a:r>
          <a:r>
            <a:rPr lang="en-US" sz="1200" b="1" dirty="0">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талбайн</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хил</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булангийн</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цэгийн</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солбицлууд</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зөв</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бүртгэгдсэн</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эсэхийг</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шалгана</a:t>
          </a:r>
          <a:r>
            <a:rPr lang="mn-MN" sz="1200" b="1" dirty="0">
              <a:latin typeface="Times New Roman" panose="02020603050405020304" pitchFamily="18" charset="0"/>
              <a:cs typeface="Times New Roman" panose="02020603050405020304" pitchFamily="18" charset="0"/>
            </a:rPr>
            <a:t>. </a:t>
          </a:r>
          <a:endParaRPr lang="en-US" sz="1200" b="1" dirty="0">
            <a:latin typeface="Times New Roman" panose="02020603050405020304" pitchFamily="18" charset="0"/>
            <a:cs typeface="Times New Roman" panose="02020603050405020304" pitchFamily="18" charset="0"/>
          </a:endParaRPr>
        </a:p>
      </dgm:t>
    </dgm:pt>
    <dgm:pt modelId="{320F40E3-6C54-453D-99EE-F3D8EF25D076}" type="parTrans" cxnId="{186DB9BD-1330-44ED-B9FF-E5E38501B1E1}">
      <dgm:prSet/>
      <dgm:spPr/>
      <dgm:t>
        <a:bodyPr/>
        <a:lstStyle/>
        <a:p>
          <a:endParaRPr lang="en-US"/>
        </a:p>
      </dgm:t>
    </dgm:pt>
    <dgm:pt modelId="{09F37716-BBC6-4157-BD72-471F9AA3D046}" type="sibTrans" cxnId="{186DB9BD-1330-44ED-B9FF-E5E38501B1E1}">
      <dgm:prSet/>
      <dgm:spPr/>
      <dgm:t>
        <a:bodyPr/>
        <a:lstStyle/>
        <a:p>
          <a:endParaRPr lang="en-US"/>
        </a:p>
      </dgm:t>
    </dgm:pt>
    <dgm:pt modelId="{9E6E9612-9733-4232-AC7E-0F0596CB4087}">
      <dgm:prSet phldrT="[Text]" custT="1"/>
      <dgm:spPr/>
      <dgm:t>
        <a:bodyPr/>
        <a:lstStyle/>
        <a:p>
          <a:r>
            <a:rPr lang="mn-MN" sz="1200" b="1" dirty="0">
              <a:latin typeface="Times New Roman" panose="02020603050405020304" pitchFamily="18" charset="0"/>
              <a:cs typeface="Times New Roman" panose="02020603050405020304" pitchFamily="18" charset="0"/>
            </a:rPr>
            <a:t>Д</a:t>
          </a:r>
          <a:r>
            <a:rPr lang="en-US" sz="1200" b="1" dirty="0" err="1">
              <a:latin typeface="Times New Roman" panose="02020603050405020304" pitchFamily="18" charset="0"/>
              <a:cs typeface="Times New Roman" panose="02020603050405020304" pitchFamily="18" charset="0"/>
            </a:rPr>
            <a:t>авх</a:t>
          </a:r>
          <a:r>
            <a:rPr lang="mn-MN" sz="1200" b="1" dirty="0">
              <a:latin typeface="Times New Roman" panose="02020603050405020304" pitchFamily="18" charset="0"/>
              <a:cs typeface="Times New Roman" panose="02020603050405020304" pitchFamily="18" charset="0"/>
            </a:rPr>
            <a:t>ацсан бол</a:t>
          </a:r>
          <a:r>
            <a:rPr lang="en-US" sz="1200" b="1" dirty="0">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сүүлд</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авсан</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тусгай</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зөвшөөрлөөр</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олгогдсон</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талбайд</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зохих</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өөрчлөлтийг</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оруулж</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давхцалыг</a:t>
          </a:r>
          <a:r>
            <a:rPr lang="en-US" sz="1200" b="1" dirty="0">
              <a:solidFill>
                <a:srgbClr val="FF0000"/>
              </a:solidFill>
              <a:latin typeface="Times New Roman" panose="02020603050405020304" pitchFamily="18" charset="0"/>
              <a:cs typeface="Times New Roman" panose="02020603050405020304" pitchFamily="18" charset="0"/>
            </a:rPr>
            <a:t> </a:t>
          </a:r>
          <a:r>
            <a:rPr lang="en-US" sz="1200" b="1" dirty="0" err="1">
              <a:solidFill>
                <a:srgbClr val="FF0000"/>
              </a:solidFill>
              <a:latin typeface="Times New Roman" panose="02020603050405020304" pitchFamily="18" charset="0"/>
              <a:cs typeface="Times New Roman" panose="02020603050405020304" pitchFamily="18" charset="0"/>
            </a:rPr>
            <a:t>арилгана</a:t>
          </a:r>
          <a:r>
            <a:rPr lang="mn-MN" sz="1200" b="1" dirty="0">
              <a:latin typeface="Times New Roman" panose="02020603050405020304" pitchFamily="18" charset="0"/>
              <a:cs typeface="Times New Roman" panose="02020603050405020304" pitchFamily="18" charset="0"/>
            </a:rPr>
            <a:t>.</a:t>
          </a:r>
          <a:r>
            <a:rPr lang="en-US" sz="1200" b="1" dirty="0">
              <a:latin typeface="Times New Roman" panose="02020603050405020304" pitchFamily="18" charset="0"/>
              <a:cs typeface="Times New Roman" panose="02020603050405020304" pitchFamily="18" charset="0"/>
            </a:rPr>
            <a:t> </a:t>
          </a:r>
          <a:r>
            <a:rPr lang="mn-MN" sz="1200" b="1" dirty="0">
              <a:latin typeface="Times New Roman" panose="02020603050405020304" pitchFamily="18" charset="0"/>
              <a:cs typeface="Times New Roman" panose="02020603050405020304" pitchFamily="18" charset="0"/>
            </a:rPr>
            <a:t> </a:t>
          </a:r>
          <a:endParaRPr lang="en-US" sz="1200" b="1" dirty="0">
            <a:latin typeface="Times New Roman" panose="02020603050405020304" pitchFamily="18" charset="0"/>
            <a:cs typeface="Times New Roman" panose="02020603050405020304" pitchFamily="18" charset="0"/>
          </a:endParaRPr>
        </a:p>
      </dgm:t>
    </dgm:pt>
    <dgm:pt modelId="{386C85CD-ACE9-4E55-A797-F979245B67D7}" type="parTrans" cxnId="{E664B3E1-D691-4CB1-BBE8-5C21F1C2D731}">
      <dgm:prSet/>
      <dgm:spPr/>
      <dgm:t>
        <a:bodyPr/>
        <a:lstStyle/>
        <a:p>
          <a:endParaRPr lang="en-US"/>
        </a:p>
      </dgm:t>
    </dgm:pt>
    <dgm:pt modelId="{2BE2D8FC-80FC-4AB6-9ECE-996A079FDA45}" type="sibTrans" cxnId="{E664B3E1-D691-4CB1-BBE8-5C21F1C2D731}">
      <dgm:prSet/>
      <dgm:spPr/>
      <dgm:t>
        <a:bodyPr/>
        <a:lstStyle/>
        <a:p>
          <a:endParaRPr lang="en-US"/>
        </a:p>
      </dgm:t>
    </dgm:pt>
    <dgm:pt modelId="{F0FFD07A-252D-46C9-B037-D93EED58C3FF}">
      <dgm:prSet phldrT="[Text]" custT="1"/>
      <dgm:spPr/>
      <dgm:t>
        <a:bodyPr/>
        <a:lstStyle/>
        <a:p>
          <a:endParaRPr lang="en-US" sz="1200" b="1" dirty="0">
            <a:latin typeface="Times New Roman" panose="02020603050405020304" pitchFamily="18" charset="0"/>
            <a:cs typeface="Times New Roman" panose="02020603050405020304" pitchFamily="18" charset="0"/>
          </a:endParaRPr>
        </a:p>
      </dgm:t>
    </dgm:pt>
    <dgm:pt modelId="{AFE3E098-6BA9-4B72-87D2-1AB50BDF120C}" type="parTrans" cxnId="{F6C4B87B-5268-4C41-9FC2-87A04BC4CB9A}">
      <dgm:prSet/>
      <dgm:spPr/>
      <dgm:t>
        <a:bodyPr/>
        <a:lstStyle/>
        <a:p>
          <a:endParaRPr lang="en-US"/>
        </a:p>
      </dgm:t>
    </dgm:pt>
    <dgm:pt modelId="{FBD3A2BF-1428-475E-9949-69F35665E10C}" type="sibTrans" cxnId="{F6C4B87B-5268-4C41-9FC2-87A04BC4CB9A}">
      <dgm:prSet/>
      <dgm:spPr/>
      <dgm:t>
        <a:bodyPr/>
        <a:lstStyle/>
        <a:p>
          <a:endParaRPr lang="en-US"/>
        </a:p>
      </dgm:t>
    </dgm:pt>
    <dgm:pt modelId="{095E0DBB-9D13-4F08-A829-E2417B5FFB5D}">
      <dgm:prSet phldrT="[Text]" custT="1"/>
      <dgm:spPr/>
      <dgm:t>
        <a:bodyPr/>
        <a:lstStyle/>
        <a:p>
          <a:endParaRPr lang="en-US" sz="1200" b="1" dirty="0">
            <a:latin typeface="Times New Roman" panose="02020603050405020304" pitchFamily="18" charset="0"/>
            <a:cs typeface="Times New Roman" panose="02020603050405020304" pitchFamily="18" charset="0"/>
          </a:endParaRPr>
        </a:p>
      </dgm:t>
    </dgm:pt>
    <dgm:pt modelId="{399D8284-228D-4EC7-86D8-2535B5A3D20B}" type="parTrans" cxnId="{40513283-2974-4434-82B6-E24E55F7E5A4}">
      <dgm:prSet/>
      <dgm:spPr/>
      <dgm:t>
        <a:bodyPr/>
        <a:lstStyle/>
        <a:p>
          <a:endParaRPr lang="en-US"/>
        </a:p>
      </dgm:t>
    </dgm:pt>
    <dgm:pt modelId="{CC8C77D2-73DE-4944-A979-DC7F823419E9}" type="sibTrans" cxnId="{40513283-2974-4434-82B6-E24E55F7E5A4}">
      <dgm:prSet/>
      <dgm:spPr/>
      <dgm:t>
        <a:bodyPr/>
        <a:lstStyle/>
        <a:p>
          <a:endParaRPr lang="en-US"/>
        </a:p>
      </dgm:t>
    </dgm:pt>
    <dgm:pt modelId="{E44A4AD4-BB26-4BAE-927E-0415BE1F15FC}">
      <dgm:prSet phldrT="[Text]" custT="1"/>
      <dgm:spPr/>
      <dgm:t>
        <a:bodyPr/>
        <a:lstStyle/>
        <a:p>
          <a:endParaRPr lang="en-US" sz="1200" b="1" dirty="0">
            <a:latin typeface="Times New Roman" panose="02020603050405020304" pitchFamily="18" charset="0"/>
            <a:cs typeface="Times New Roman" panose="02020603050405020304" pitchFamily="18" charset="0"/>
          </a:endParaRPr>
        </a:p>
      </dgm:t>
    </dgm:pt>
    <dgm:pt modelId="{BFA7917C-3F9F-420C-A337-15CAA0D9354A}" type="parTrans" cxnId="{74B3B279-9ED4-4550-811C-50C0D5C3DB6A}">
      <dgm:prSet/>
      <dgm:spPr/>
      <dgm:t>
        <a:bodyPr/>
        <a:lstStyle/>
        <a:p>
          <a:endParaRPr lang="en-US"/>
        </a:p>
      </dgm:t>
    </dgm:pt>
    <dgm:pt modelId="{DCECB99C-F679-4242-82CD-42D59F141D1B}" type="sibTrans" cxnId="{74B3B279-9ED4-4550-811C-50C0D5C3DB6A}">
      <dgm:prSet/>
      <dgm:spPr/>
      <dgm:t>
        <a:bodyPr/>
        <a:lstStyle/>
        <a:p>
          <a:endParaRPr lang="en-US"/>
        </a:p>
      </dgm:t>
    </dgm:pt>
    <dgm:pt modelId="{A9ED64A4-F491-4BCF-896D-13F026D3D3FF}" type="pres">
      <dgm:prSet presAssocID="{28EDCACE-E284-4ABD-8B15-36EEDAFAAABF}" presName="Name0" presStyleCnt="0">
        <dgm:presLayoutVars>
          <dgm:dir/>
          <dgm:animLvl val="lvl"/>
          <dgm:resizeHandles/>
        </dgm:presLayoutVars>
      </dgm:prSet>
      <dgm:spPr/>
    </dgm:pt>
    <dgm:pt modelId="{147B519E-69C8-49BA-8961-86B6DFE20678}" type="pres">
      <dgm:prSet presAssocID="{3DBE3276-6A2F-476B-993B-58F7E05AF0C6}" presName="linNode" presStyleCnt="0"/>
      <dgm:spPr/>
    </dgm:pt>
    <dgm:pt modelId="{BC88DBAB-4569-47C5-85EE-8B97F953E138}" type="pres">
      <dgm:prSet presAssocID="{3DBE3276-6A2F-476B-993B-58F7E05AF0C6}" presName="parentShp" presStyleLbl="node1" presStyleIdx="0" presStyleCnt="2" custScaleX="99299" custScaleY="1148589" custLinFactNeighborX="568" custLinFactNeighborY="865">
        <dgm:presLayoutVars>
          <dgm:bulletEnabled val="1"/>
        </dgm:presLayoutVars>
      </dgm:prSet>
      <dgm:spPr/>
    </dgm:pt>
    <dgm:pt modelId="{A09B4A3E-814C-4E01-ADF7-9564012FDEBB}" type="pres">
      <dgm:prSet presAssocID="{3DBE3276-6A2F-476B-993B-58F7E05AF0C6}" presName="childShp" presStyleLbl="bgAccFollowNode1" presStyleIdx="0" presStyleCnt="2" custScaleX="139326" custScaleY="1666955">
        <dgm:presLayoutVars>
          <dgm:bulletEnabled val="1"/>
        </dgm:presLayoutVars>
      </dgm:prSet>
      <dgm:spPr/>
    </dgm:pt>
    <dgm:pt modelId="{E573F98D-3C02-4D28-82F1-FB4AC61284E5}" type="pres">
      <dgm:prSet presAssocID="{5D9308F5-3ABE-4413-97B4-C8F8965FD6AE}" presName="spacing" presStyleCnt="0"/>
      <dgm:spPr/>
    </dgm:pt>
    <dgm:pt modelId="{A11FBD30-548C-4B4B-ADBE-5195666EBBA2}" type="pres">
      <dgm:prSet presAssocID="{36021A6B-D2D4-4D07-9FA7-DD3A4250E30F}" presName="linNode" presStyleCnt="0"/>
      <dgm:spPr/>
    </dgm:pt>
    <dgm:pt modelId="{8AB4E2E6-D361-4CCB-9E53-0EAAB33B376B}" type="pres">
      <dgm:prSet presAssocID="{36021A6B-D2D4-4D07-9FA7-DD3A4250E30F}" presName="parentShp" presStyleLbl="node1" presStyleIdx="1" presStyleCnt="2" custScaleX="99767" custScaleY="1311921">
        <dgm:presLayoutVars>
          <dgm:bulletEnabled val="1"/>
        </dgm:presLayoutVars>
      </dgm:prSet>
      <dgm:spPr/>
    </dgm:pt>
    <dgm:pt modelId="{C1261AC4-435A-4B02-9477-FDB765DA0D34}" type="pres">
      <dgm:prSet presAssocID="{36021A6B-D2D4-4D07-9FA7-DD3A4250E30F}" presName="childShp" presStyleLbl="bgAccFollowNode1" presStyleIdx="1" presStyleCnt="2" custScaleX="135945" custScaleY="2000000">
        <dgm:presLayoutVars>
          <dgm:bulletEnabled val="1"/>
        </dgm:presLayoutVars>
      </dgm:prSet>
      <dgm:spPr/>
    </dgm:pt>
  </dgm:ptLst>
  <dgm:cxnLst>
    <dgm:cxn modelId="{86617906-A145-4F51-998E-29AE0867F534}" type="presOf" srcId="{3389896E-C676-4B77-9A4E-15C203CDF193}" destId="{A09B4A3E-814C-4E01-ADF7-9564012FDEBB}" srcOrd="0" destOrd="3" presId="urn:microsoft.com/office/officeart/2005/8/layout/vList6"/>
    <dgm:cxn modelId="{BBF81241-7AEF-43BF-B386-6CEED83AAAAF}" type="presOf" srcId="{877E63BE-A66C-4E66-9B54-8B27396579C8}" destId="{C1261AC4-435A-4B02-9477-FDB765DA0D34}" srcOrd="0" destOrd="0" presId="urn:microsoft.com/office/officeart/2005/8/layout/vList6"/>
    <dgm:cxn modelId="{4C77BE42-274E-4DFF-A077-C898CC6C62AC}" type="presOf" srcId="{36021A6B-D2D4-4D07-9FA7-DD3A4250E30F}" destId="{8AB4E2E6-D361-4CCB-9E53-0EAAB33B376B}" srcOrd="0" destOrd="0" presId="urn:microsoft.com/office/officeart/2005/8/layout/vList6"/>
    <dgm:cxn modelId="{269EF14A-FA84-4BC3-8AE5-71B2FCBEE636}" type="presOf" srcId="{F0FFD07A-252D-46C9-B037-D93EED58C3FF}" destId="{C1261AC4-435A-4B02-9477-FDB765DA0D34}" srcOrd="0" destOrd="1" presId="urn:microsoft.com/office/officeart/2005/8/layout/vList6"/>
    <dgm:cxn modelId="{2319B24E-B67C-4EEF-B1B5-074CC318111A}" srcId="{8E8675C3-D97E-4DC9-AFFF-1456F7888581}" destId="{754753D1-4D29-4761-888A-506B0E261432}" srcOrd="1" destOrd="0" parTransId="{BA033FE7-BE17-4C88-8BD3-8F255A01F40F}" sibTransId="{FECE88AA-4F0D-4239-9935-4DA3C6F438C0}"/>
    <dgm:cxn modelId="{E3CF1752-D14E-44E3-825A-02D550820771}" type="presOf" srcId="{3DBE3276-6A2F-476B-993B-58F7E05AF0C6}" destId="{BC88DBAB-4569-47C5-85EE-8B97F953E138}" srcOrd="0" destOrd="0" presId="urn:microsoft.com/office/officeart/2005/8/layout/vList6"/>
    <dgm:cxn modelId="{DC05B956-4CF9-4583-B6AE-9C504E2E629C}" srcId="{36021A6B-D2D4-4D07-9FA7-DD3A4250E30F}" destId="{877E63BE-A66C-4E66-9B54-8B27396579C8}" srcOrd="0" destOrd="0" parTransId="{99A982D9-D44D-4C46-9F27-C488A4218674}" sibTransId="{78114D2D-77E8-4F53-B4A2-9C3BDBA46407}"/>
    <dgm:cxn modelId="{B928735C-4306-4A40-AFFD-4CC431043BB0}" srcId="{3DBE3276-6A2F-476B-993B-58F7E05AF0C6}" destId="{8E8675C3-D97E-4DC9-AFFF-1456F7888581}" srcOrd="0" destOrd="0" parTransId="{E65CECC5-F49D-4C2D-9ABD-62B341C532FE}" sibTransId="{56A8EDC5-D074-45C8-83A1-968BFBC9F928}"/>
    <dgm:cxn modelId="{E6D2B35C-6B1E-4F2E-BA1F-8B3698ED26A3}" type="presOf" srcId="{D6A464FF-F9F0-4B5C-AADE-B2D2A5BE3FC9}" destId="{A09B4A3E-814C-4E01-ADF7-9564012FDEBB}" srcOrd="0" destOrd="1" presId="urn:microsoft.com/office/officeart/2005/8/layout/vList6"/>
    <dgm:cxn modelId="{74B3B279-9ED4-4550-811C-50C0D5C3DB6A}" srcId="{36021A6B-D2D4-4D07-9FA7-DD3A4250E30F}" destId="{E44A4AD4-BB26-4BAE-927E-0415BE1F15FC}" srcOrd="5" destOrd="0" parTransId="{BFA7917C-3F9F-420C-A337-15CAA0D9354A}" sibTransId="{DCECB99C-F679-4242-82CD-42D59F141D1B}"/>
    <dgm:cxn modelId="{F6C4B87B-5268-4C41-9FC2-87A04BC4CB9A}" srcId="{36021A6B-D2D4-4D07-9FA7-DD3A4250E30F}" destId="{F0FFD07A-252D-46C9-B037-D93EED58C3FF}" srcOrd="1" destOrd="0" parTransId="{AFE3E098-6BA9-4B72-87D2-1AB50BDF120C}" sibTransId="{FBD3A2BF-1428-475E-9949-69F35665E10C}"/>
    <dgm:cxn modelId="{6F006882-6F95-43F3-870C-87E3D442D6BB}" srcId="{8E8675C3-D97E-4DC9-AFFF-1456F7888581}" destId="{3389896E-C676-4B77-9A4E-15C203CDF193}" srcOrd="2" destOrd="0" parTransId="{FA2E3DB8-A4E4-47D4-B1E1-D85749EA7B4C}" sibTransId="{17E4A2D3-9370-4251-A305-37DD62963ADB}"/>
    <dgm:cxn modelId="{40513283-2974-4434-82B6-E24E55F7E5A4}" srcId="{36021A6B-D2D4-4D07-9FA7-DD3A4250E30F}" destId="{095E0DBB-9D13-4F08-A829-E2417B5FFB5D}" srcOrd="3" destOrd="0" parTransId="{399D8284-228D-4EC7-86D8-2535B5A3D20B}" sibTransId="{CC8C77D2-73DE-4944-A979-DC7F823419E9}"/>
    <dgm:cxn modelId="{A3306183-B6E3-41F0-9685-F8DBA4EF891F}" type="presOf" srcId="{095E0DBB-9D13-4F08-A829-E2417B5FFB5D}" destId="{C1261AC4-435A-4B02-9477-FDB765DA0D34}" srcOrd="0" destOrd="3" presId="urn:microsoft.com/office/officeart/2005/8/layout/vList6"/>
    <dgm:cxn modelId="{4CC1FF94-3982-44DC-A7CA-A2E75644589E}" type="presOf" srcId="{EB1245B3-8CD4-4AA4-B79E-02E269273AA4}" destId="{C1261AC4-435A-4B02-9477-FDB765DA0D34}" srcOrd="0" destOrd="4" presId="urn:microsoft.com/office/officeart/2005/8/layout/vList6"/>
    <dgm:cxn modelId="{71AF0D9E-3BD3-48B4-80F7-A6F3CB543849}" srcId="{28EDCACE-E284-4ABD-8B15-36EEDAFAAABF}" destId="{3DBE3276-6A2F-476B-993B-58F7E05AF0C6}" srcOrd="0" destOrd="0" parTransId="{F5DC5503-3A2A-4B47-A523-C3271787B22A}" sibTransId="{5D9308F5-3ABE-4413-97B4-C8F8965FD6AE}"/>
    <dgm:cxn modelId="{6E03B3A5-A561-4F5B-83FD-5ABB0814B0BD}" srcId="{28EDCACE-E284-4ABD-8B15-36EEDAFAAABF}" destId="{36021A6B-D2D4-4D07-9FA7-DD3A4250E30F}" srcOrd="1" destOrd="0" parTransId="{D1CEE465-B0A1-49B8-8173-81B2615CC4CF}" sibTransId="{07A14298-C8B4-4D20-B392-14B0F42BC1D7}"/>
    <dgm:cxn modelId="{2F5185AE-B4EE-4E10-882C-3CEAB71657C2}" type="presOf" srcId="{9E6E9612-9733-4232-AC7E-0F0596CB4087}" destId="{C1261AC4-435A-4B02-9477-FDB765DA0D34}" srcOrd="0" destOrd="6" presId="urn:microsoft.com/office/officeart/2005/8/layout/vList6"/>
    <dgm:cxn modelId="{16FE92B2-C339-4E64-BB21-7AFDAD23A76D}" srcId="{8E8675C3-D97E-4DC9-AFFF-1456F7888581}" destId="{D6A464FF-F9F0-4B5C-AADE-B2D2A5BE3FC9}" srcOrd="0" destOrd="0" parTransId="{9ABCE892-5FF0-4CB7-A6FD-C59EA1CE38D1}" sibTransId="{9793CB9D-2CF8-431A-B56F-3D8BD3FF1E7E}"/>
    <dgm:cxn modelId="{3974BDBA-5EC0-4639-A57F-22C5500154A5}" type="presOf" srcId="{754753D1-4D29-4761-888A-506B0E261432}" destId="{A09B4A3E-814C-4E01-ADF7-9564012FDEBB}" srcOrd="0" destOrd="2" presId="urn:microsoft.com/office/officeart/2005/8/layout/vList6"/>
    <dgm:cxn modelId="{186DB9BD-1330-44ED-B9FF-E5E38501B1E1}" srcId="{36021A6B-D2D4-4D07-9FA7-DD3A4250E30F}" destId="{EB1245B3-8CD4-4AA4-B79E-02E269273AA4}" srcOrd="4" destOrd="0" parTransId="{320F40E3-6C54-453D-99EE-F3D8EF25D076}" sibTransId="{09F37716-BBC6-4157-BD72-471F9AA3D046}"/>
    <dgm:cxn modelId="{8578AFBF-A7F2-4188-AD1B-22571FCF4CA5}" type="presOf" srcId="{8E8675C3-D97E-4DC9-AFFF-1456F7888581}" destId="{A09B4A3E-814C-4E01-ADF7-9564012FDEBB}" srcOrd="0" destOrd="0" presId="urn:microsoft.com/office/officeart/2005/8/layout/vList6"/>
    <dgm:cxn modelId="{C9B788C4-108F-4FCF-802A-AA957281F992}" type="presOf" srcId="{BDAF28CC-7A33-411A-844F-1FDA9CA0BB20}" destId="{C1261AC4-435A-4B02-9477-FDB765DA0D34}" srcOrd="0" destOrd="2" presId="urn:microsoft.com/office/officeart/2005/8/layout/vList6"/>
    <dgm:cxn modelId="{E664B3E1-D691-4CB1-BBE8-5C21F1C2D731}" srcId="{36021A6B-D2D4-4D07-9FA7-DD3A4250E30F}" destId="{9E6E9612-9733-4232-AC7E-0F0596CB4087}" srcOrd="6" destOrd="0" parTransId="{386C85CD-ACE9-4E55-A797-F979245B67D7}" sibTransId="{2BE2D8FC-80FC-4AB6-9ECE-996A079FDA45}"/>
    <dgm:cxn modelId="{5C623CE6-3A98-4A4E-9622-588F6ED6A827}" type="presOf" srcId="{E44A4AD4-BB26-4BAE-927E-0415BE1F15FC}" destId="{C1261AC4-435A-4B02-9477-FDB765DA0D34}" srcOrd="0" destOrd="5" presId="urn:microsoft.com/office/officeart/2005/8/layout/vList6"/>
    <dgm:cxn modelId="{845CF4EB-CB6B-48E5-BB65-FBB39FEA818D}" srcId="{36021A6B-D2D4-4D07-9FA7-DD3A4250E30F}" destId="{BDAF28CC-7A33-411A-844F-1FDA9CA0BB20}" srcOrd="2" destOrd="0" parTransId="{8F0DA1F4-9AD0-4590-9A38-7AF0BF572021}" sibTransId="{3B083A41-DCC5-4FF6-B942-49F015FA246A}"/>
    <dgm:cxn modelId="{172FC2F6-A679-4D6D-AB2F-401106A526E3}" type="presOf" srcId="{28EDCACE-E284-4ABD-8B15-36EEDAFAAABF}" destId="{A9ED64A4-F491-4BCF-896D-13F026D3D3FF}" srcOrd="0" destOrd="0" presId="urn:microsoft.com/office/officeart/2005/8/layout/vList6"/>
    <dgm:cxn modelId="{956A57EE-689D-4538-A10E-FF558C0A8650}" type="presParOf" srcId="{A9ED64A4-F491-4BCF-896D-13F026D3D3FF}" destId="{147B519E-69C8-49BA-8961-86B6DFE20678}" srcOrd="0" destOrd="0" presId="urn:microsoft.com/office/officeart/2005/8/layout/vList6"/>
    <dgm:cxn modelId="{FB575C3E-2D3D-4638-9BE1-616D55BEE0D3}" type="presParOf" srcId="{147B519E-69C8-49BA-8961-86B6DFE20678}" destId="{BC88DBAB-4569-47C5-85EE-8B97F953E138}" srcOrd="0" destOrd="0" presId="urn:microsoft.com/office/officeart/2005/8/layout/vList6"/>
    <dgm:cxn modelId="{7CCC6FC7-C9E6-42CE-BCED-4FE262DEE846}" type="presParOf" srcId="{147B519E-69C8-49BA-8961-86B6DFE20678}" destId="{A09B4A3E-814C-4E01-ADF7-9564012FDEBB}" srcOrd="1" destOrd="0" presId="urn:microsoft.com/office/officeart/2005/8/layout/vList6"/>
    <dgm:cxn modelId="{79A1C5FD-680B-4B54-BA74-C96C0EE73E63}" type="presParOf" srcId="{A9ED64A4-F491-4BCF-896D-13F026D3D3FF}" destId="{E573F98D-3C02-4D28-82F1-FB4AC61284E5}" srcOrd="1" destOrd="0" presId="urn:microsoft.com/office/officeart/2005/8/layout/vList6"/>
    <dgm:cxn modelId="{06FEAB3B-3E85-40DB-BD32-18E2440F98D4}" type="presParOf" srcId="{A9ED64A4-F491-4BCF-896D-13F026D3D3FF}" destId="{A11FBD30-548C-4B4B-ADBE-5195666EBBA2}" srcOrd="2" destOrd="0" presId="urn:microsoft.com/office/officeart/2005/8/layout/vList6"/>
    <dgm:cxn modelId="{02D14FA3-B20C-415A-BA9E-3CD4A29ADEA6}" type="presParOf" srcId="{A11FBD30-548C-4B4B-ADBE-5195666EBBA2}" destId="{8AB4E2E6-D361-4CCB-9E53-0EAAB33B376B}" srcOrd="0" destOrd="0" presId="urn:microsoft.com/office/officeart/2005/8/layout/vList6"/>
    <dgm:cxn modelId="{265AA391-E6BF-4B72-9149-55FD0554104B}" type="presParOf" srcId="{A11FBD30-548C-4B4B-ADBE-5195666EBBA2}" destId="{C1261AC4-435A-4B02-9477-FDB765DA0D3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9B4A3E-814C-4E01-ADF7-9564012FDEBB}">
      <dsp:nvSpPr>
        <dsp:cNvPr id="0" name=""/>
        <dsp:cNvSpPr/>
      </dsp:nvSpPr>
      <dsp:spPr>
        <a:xfrm>
          <a:off x="3460959" y="1318"/>
          <a:ext cx="7226169" cy="2426591"/>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Font typeface="Wingdings" panose="05000000000000000000" pitchFamily="2" charset="2"/>
            <a:buNone/>
          </a:pPr>
          <a:r>
            <a:rPr lang="en-US" sz="1200" kern="1200" dirty="0"/>
            <a:t>   - </a:t>
          </a:r>
          <a:r>
            <a:rPr lang="mn-MN" sz="1200" kern="1200" dirty="0"/>
            <a:t>2014 онд Газрын тосны тухай хуулийн шинэчилсэн найруулга</a:t>
          </a:r>
          <a:r>
            <a:rPr lang="en-US" sz="1200" kern="1200" dirty="0"/>
            <a:t> </a:t>
          </a:r>
          <a:r>
            <a:rPr lang="mn-MN" sz="1200" kern="1200" dirty="0"/>
            <a:t>батлагдсан</a:t>
          </a:r>
          <a:endParaRPr lang="en-US" sz="1200" kern="1200" dirty="0"/>
        </a:p>
        <a:p>
          <a:pPr marL="228600" lvl="2" indent="-114300" algn="l" defTabSz="533400">
            <a:lnSpc>
              <a:spcPct val="90000"/>
            </a:lnSpc>
            <a:spcBef>
              <a:spcPct val="0"/>
            </a:spcBef>
            <a:spcAft>
              <a:spcPct val="15000"/>
            </a:spcAft>
            <a:buFont typeface="Wingdings" panose="05000000000000000000" pitchFamily="2" charset="2"/>
            <a:buNone/>
          </a:pPr>
          <a:r>
            <a:rPr lang="mn-MN" sz="1200" kern="1200" dirty="0"/>
            <a:t>		- Уламжлалт бус газрын тос, нүүрсний давхаргын метан хийн тодорхойололт</a:t>
          </a:r>
          <a:endParaRPr lang="en-US" sz="1200" kern="1200" dirty="0"/>
        </a:p>
        <a:p>
          <a:pPr marL="342900" lvl="3" indent="-114300" algn="l" defTabSz="533400">
            <a:lnSpc>
              <a:spcPct val="90000"/>
            </a:lnSpc>
            <a:spcBef>
              <a:spcPct val="0"/>
            </a:spcBef>
            <a:spcAft>
              <a:spcPct val="15000"/>
            </a:spcAft>
            <a:buFont typeface="Wingdings" panose="05000000000000000000" pitchFamily="2" charset="2"/>
            <a:buNone/>
          </a:pPr>
          <a:r>
            <a:rPr lang="mn-MN" sz="1200" kern="1200" dirty="0"/>
            <a:t>		- Уламжлалт бус газрын тосны хайгуулын шатанд өрөмдлөг хийж болно.</a:t>
          </a:r>
          <a:endParaRPr lang="en-US" sz="1200" kern="1200" dirty="0"/>
        </a:p>
        <a:p>
          <a:pPr marL="457200" lvl="4" indent="-114300" algn="l" defTabSz="533400">
            <a:lnSpc>
              <a:spcPct val="90000"/>
            </a:lnSpc>
            <a:spcBef>
              <a:spcPct val="0"/>
            </a:spcBef>
            <a:spcAft>
              <a:spcPct val="15000"/>
            </a:spcAft>
            <a:buFont typeface="Wingdings" panose="05000000000000000000" pitchFamily="2" charset="2"/>
            <a:buNone/>
          </a:pPr>
          <a:r>
            <a:rPr lang="mn-MN" sz="1200" kern="1200" dirty="0"/>
            <a:t>		- Бусад ашигт малтмалтай талбайн давхцал үүсэх тохиолдолд талууд хамтран</a:t>
          </a:r>
          <a:endParaRPr lang="en-US" sz="1200" kern="1200" dirty="0"/>
        </a:p>
        <a:p>
          <a:pPr marL="457200" lvl="4" indent="-114300" algn="l" defTabSz="533400">
            <a:lnSpc>
              <a:spcPct val="90000"/>
            </a:lnSpc>
            <a:spcBef>
              <a:spcPct val="0"/>
            </a:spcBef>
            <a:spcAft>
              <a:spcPct val="15000"/>
            </a:spcAft>
            <a:buFont typeface="Wingdings" panose="05000000000000000000" pitchFamily="2" charset="2"/>
            <a:buNone/>
          </a:pPr>
          <a:r>
            <a:rPr lang="mn-MN" sz="1200" kern="1200" dirty="0"/>
            <a:t>           ажиллах гэрээ байгуулж чадаагүй бол ЗГ-ийн зүгээс эрэмбэлэн шийдвэрлэнэ. </a:t>
          </a:r>
          <a:endParaRPr lang="en-US" sz="1200" kern="1200" dirty="0"/>
        </a:p>
        <a:p>
          <a:pPr marL="228600" lvl="2" indent="-114300" algn="l" defTabSz="533400">
            <a:lnSpc>
              <a:spcPct val="90000"/>
            </a:lnSpc>
            <a:spcBef>
              <a:spcPct val="0"/>
            </a:spcBef>
            <a:spcAft>
              <a:spcPct val="15000"/>
            </a:spcAft>
            <a:buFont typeface="Wingdings" panose="05000000000000000000" pitchFamily="2" charset="2"/>
            <a:buNone/>
          </a:pPr>
          <a:r>
            <a:rPr lang="en-US" sz="1200" kern="1200" dirty="0"/>
            <a:t>  - </a:t>
          </a:r>
          <a:r>
            <a:rPr lang="mn-MN" sz="1200" kern="1200" dirty="0"/>
            <a:t>2015 онд Уламжлалт бус газрын тосны журам</a:t>
          </a:r>
          <a:endParaRPr lang="en-US" sz="1200" kern="1200" dirty="0"/>
        </a:p>
        <a:p>
          <a:pPr marL="342900" lvl="3" indent="-114300" algn="l" defTabSz="533400">
            <a:lnSpc>
              <a:spcPct val="90000"/>
            </a:lnSpc>
            <a:spcBef>
              <a:spcPct val="0"/>
            </a:spcBef>
            <a:spcAft>
              <a:spcPct val="15000"/>
            </a:spcAft>
            <a:buFont typeface="Wingdings" panose="05000000000000000000" pitchFamily="2" charset="2"/>
            <a:buNone/>
          </a:pPr>
          <a:r>
            <a:rPr lang="mn-MN" sz="1200" kern="1200" dirty="0"/>
            <a:t>		- Бүтээгдэхүүн хуваах гэрээ бүхий этгээд уламжлалт бусын эрэл, хайгуул, ашиглалт хийх хүсэлтэй эрх, </a:t>
          </a:r>
          <a:endParaRPr lang="en-US" sz="1200" kern="1200" dirty="0"/>
        </a:p>
        <a:p>
          <a:pPr marL="457200" lvl="4" indent="-114300" algn="l" defTabSz="533400">
            <a:lnSpc>
              <a:spcPct val="90000"/>
            </a:lnSpc>
            <a:spcBef>
              <a:spcPct val="0"/>
            </a:spcBef>
            <a:spcAft>
              <a:spcPct val="15000"/>
            </a:spcAft>
            <a:buFont typeface="Wingdings" panose="05000000000000000000" pitchFamily="2" charset="2"/>
            <a:buNone/>
          </a:pPr>
          <a:r>
            <a:rPr lang="mn-MN" sz="1200" kern="1200" dirty="0"/>
            <a:t>		- Бусад тусгай зөвшөөрөл бүхий этгээд хийн илэрцийг 15 хоногт мэдэгдэх </a:t>
          </a:r>
          <a:endParaRPr lang="en-US" sz="1200" kern="1200" dirty="0"/>
        </a:p>
      </dsp:txBody>
      <dsp:txXfrm>
        <a:off x="3460959" y="304642"/>
        <a:ext cx="6316197" cy="1819943"/>
      </dsp:txXfrm>
    </dsp:sp>
    <dsp:sp modelId="{BC88DBAB-4569-47C5-85EE-8B97F953E138}">
      <dsp:nvSpPr>
        <dsp:cNvPr id="0" name=""/>
        <dsp:cNvSpPr/>
      </dsp:nvSpPr>
      <dsp:spPr>
        <a:xfrm>
          <a:off x="32739" y="489493"/>
          <a:ext cx="3457679" cy="145682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mn-MN" sz="2800" kern="1200" dirty="0"/>
            <a:t>2011-2017</a:t>
          </a:r>
          <a:endParaRPr lang="en-US" sz="2800" kern="1200" dirty="0"/>
        </a:p>
      </dsp:txBody>
      <dsp:txXfrm>
        <a:off x="103856" y="560610"/>
        <a:ext cx="3315445" cy="1314595"/>
      </dsp:txXfrm>
    </dsp:sp>
    <dsp:sp modelId="{C1261AC4-435A-4B02-9477-FDB765DA0D34}">
      <dsp:nvSpPr>
        <dsp:cNvPr id="0" name=""/>
        <dsp:cNvSpPr/>
      </dsp:nvSpPr>
      <dsp:spPr>
        <a:xfrm>
          <a:off x="3518261" y="2465994"/>
          <a:ext cx="7170030" cy="234730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en-US" sz="1200" kern="1200" dirty="0"/>
            <a:t>2.3.3.7</a:t>
          </a:r>
          <a:r>
            <a:rPr lang="mn-MN" sz="1200" kern="1200" dirty="0"/>
            <a:t> - </a:t>
          </a:r>
          <a:r>
            <a:rPr lang="en-US" sz="1200" kern="1200" dirty="0" err="1"/>
            <a:t>агаарын</a:t>
          </a:r>
          <a:r>
            <a:rPr lang="en-US" sz="1200" kern="1200" dirty="0"/>
            <a:t> </a:t>
          </a:r>
          <a:r>
            <a:rPr lang="en-US" sz="1200" kern="1200" dirty="0" err="1"/>
            <a:t>бохирдлыг</a:t>
          </a:r>
          <a:r>
            <a:rPr lang="en-US" sz="1200" kern="1200" dirty="0"/>
            <a:t> </a:t>
          </a:r>
          <a:r>
            <a:rPr lang="en-US" sz="1200" kern="1200" dirty="0" err="1"/>
            <a:t>бууруулах</a:t>
          </a:r>
          <a:r>
            <a:rPr lang="en-US" sz="1200" kern="1200" dirty="0"/>
            <a:t> </a:t>
          </a:r>
          <a:r>
            <a:rPr lang="en-US" sz="1200" kern="1200" dirty="0" err="1"/>
            <a:t>экологийн</a:t>
          </a:r>
          <a:r>
            <a:rPr lang="en-US" sz="1200" kern="1200" dirty="0"/>
            <a:t> </a:t>
          </a:r>
          <a:r>
            <a:rPr lang="en-US" sz="1200" kern="1200" dirty="0" err="1">
              <a:solidFill>
                <a:srgbClr val="FF0000"/>
              </a:solidFill>
            </a:rPr>
            <a:t>цэвэр</a:t>
          </a:r>
          <a:r>
            <a:rPr lang="en-US" sz="1200" kern="1200" dirty="0">
              <a:solidFill>
                <a:srgbClr val="FF0000"/>
              </a:solidFill>
            </a:rPr>
            <a:t> </a:t>
          </a:r>
          <a:r>
            <a:rPr lang="en-US" sz="1200" kern="1200" dirty="0" err="1">
              <a:solidFill>
                <a:srgbClr val="FF0000"/>
              </a:solidFill>
            </a:rPr>
            <a:t>түлшний</a:t>
          </a:r>
          <a:r>
            <a:rPr lang="en-US" sz="1200" kern="1200" dirty="0">
              <a:solidFill>
                <a:srgbClr val="FF0000"/>
              </a:solidFill>
            </a:rPr>
            <a:t> </a:t>
          </a:r>
          <a:r>
            <a:rPr lang="en-US" sz="1200" kern="1200" dirty="0" err="1">
              <a:solidFill>
                <a:srgbClr val="FF0000"/>
              </a:solidFill>
            </a:rPr>
            <a:t>хэрэглээг</a:t>
          </a:r>
          <a:r>
            <a:rPr lang="en-US" sz="1200" kern="1200" dirty="0">
              <a:solidFill>
                <a:srgbClr val="FF0000"/>
              </a:solidFill>
            </a:rPr>
            <a:t> </a:t>
          </a:r>
          <a:r>
            <a:rPr lang="en-US" sz="1200" kern="1200" dirty="0" err="1">
              <a:solidFill>
                <a:srgbClr val="FF0000"/>
              </a:solidFill>
            </a:rPr>
            <a:t>нэмэгдүүлэх</a:t>
          </a:r>
          <a:r>
            <a:rPr lang="en-US" sz="1200" kern="1200" dirty="0">
              <a:solidFill>
                <a:srgbClr val="FF0000"/>
              </a:solidFill>
            </a:rPr>
            <a:t> </a:t>
          </a:r>
          <a:r>
            <a:rPr lang="en-US" sz="1200" kern="1200" dirty="0" err="1"/>
            <a:t>зорилгоор</a:t>
          </a:r>
          <a:r>
            <a:rPr lang="en-US" sz="1200" kern="1200" dirty="0"/>
            <a:t> </a:t>
          </a:r>
          <a:r>
            <a:rPr lang="en-US" sz="1200" kern="1200" dirty="0" err="1">
              <a:solidFill>
                <a:srgbClr val="FF0000"/>
              </a:solidFill>
            </a:rPr>
            <a:t>шатдаг</a:t>
          </a:r>
          <a:r>
            <a:rPr lang="en-US" sz="1200" kern="1200" dirty="0">
              <a:solidFill>
                <a:srgbClr val="FF0000"/>
              </a:solidFill>
            </a:rPr>
            <a:t> </a:t>
          </a:r>
          <a:r>
            <a:rPr lang="en-US" sz="1200" kern="1200" dirty="0" err="1">
              <a:solidFill>
                <a:srgbClr val="FF0000"/>
              </a:solidFill>
            </a:rPr>
            <a:t>хийн</a:t>
          </a:r>
          <a:r>
            <a:rPr lang="en-US" sz="1200" kern="1200" dirty="0">
              <a:solidFill>
                <a:srgbClr val="FF0000"/>
              </a:solidFill>
            </a:rPr>
            <a:t> </a:t>
          </a:r>
          <a:r>
            <a:rPr lang="en-US" sz="1200" kern="1200" dirty="0" err="1">
              <a:solidFill>
                <a:srgbClr val="FF0000"/>
              </a:solidFill>
            </a:rPr>
            <a:t>салбарыг</a:t>
          </a:r>
          <a:r>
            <a:rPr lang="en-US" sz="1200" kern="1200" dirty="0">
              <a:solidFill>
                <a:srgbClr val="FF0000"/>
              </a:solidFill>
            </a:rPr>
            <a:t> </a:t>
          </a:r>
          <a:r>
            <a:rPr lang="en-US" sz="1200" kern="1200" dirty="0" err="1">
              <a:solidFill>
                <a:srgbClr val="FF0000"/>
              </a:solidFill>
            </a:rPr>
            <a:t>хөгжүүлэх</a:t>
          </a:r>
          <a:r>
            <a:rPr lang="mn-MN" sz="1200" kern="1200" dirty="0"/>
            <a:t>, </a:t>
          </a:r>
          <a:endParaRPr lang="en-US" sz="1200" kern="1200" dirty="0"/>
        </a:p>
        <a:p>
          <a:pPr marL="114300" lvl="1" indent="-114300" algn="l" defTabSz="533400">
            <a:lnSpc>
              <a:spcPct val="90000"/>
            </a:lnSpc>
            <a:spcBef>
              <a:spcPct val="0"/>
            </a:spcBef>
            <a:spcAft>
              <a:spcPct val="15000"/>
            </a:spcAft>
            <a:buChar char="•"/>
          </a:pPr>
          <a:r>
            <a:rPr lang="en-US" sz="1200" kern="1200" dirty="0"/>
            <a:t>2.3.5.2</a:t>
          </a:r>
          <a:r>
            <a:rPr lang="mn-MN" sz="1200" kern="1200" dirty="0"/>
            <a:t> - газрын тос болон</a:t>
          </a:r>
          <a:r>
            <a:rPr lang="en-US" sz="1200" kern="1200" dirty="0"/>
            <a:t> </a:t>
          </a:r>
          <a:r>
            <a:rPr lang="en-US" sz="1200" kern="1200" dirty="0" err="1"/>
            <a:t>уламжлалт</a:t>
          </a:r>
          <a:r>
            <a:rPr lang="en-US" sz="1200" kern="1200" dirty="0"/>
            <a:t> </a:t>
          </a:r>
          <a:r>
            <a:rPr lang="en-US" sz="1200" kern="1200" dirty="0" err="1"/>
            <a:t>бус</a:t>
          </a:r>
          <a:r>
            <a:rPr lang="en-US" sz="1200" kern="1200" dirty="0"/>
            <a:t> </a:t>
          </a:r>
          <a:r>
            <a:rPr lang="en-US" sz="1200" kern="1200" dirty="0" err="1"/>
            <a:t>газрын</a:t>
          </a:r>
          <a:r>
            <a:rPr lang="en-US" sz="1200" kern="1200" dirty="0"/>
            <a:t> </a:t>
          </a:r>
          <a:r>
            <a:rPr lang="en-US" sz="1200" kern="1200" dirty="0" err="1"/>
            <a:t>тос</a:t>
          </a:r>
          <a:r>
            <a:rPr lang="en-US" sz="1200" kern="1200" dirty="0"/>
            <a:t> </a:t>
          </a:r>
          <a:r>
            <a:rPr lang="en-US" sz="1200" kern="1200" dirty="0" err="1"/>
            <a:t>эрэх</a:t>
          </a:r>
          <a:r>
            <a:rPr lang="en-US" sz="1200" kern="1200" dirty="0"/>
            <a:t>, </a:t>
          </a:r>
          <a:r>
            <a:rPr lang="en-US" sz="1200" kern="1200" dirty="0" err="1"/>
            <a:t>хайх</a:t>
          </a:r>
          <a:r>
            <a:rPr lang="en-US" sz="1200" kern="1200" dirty="0"/>
            <a:t>, </a:t>
          </a:r>
          <a:r>
            <a:rPr lang="en-US" sz="1200" kern="1200" dirty="0" err="1"/>
            <a:t>олборлох</a:t>
          </a:r>
          <a:r>
            <a:rPr lang="en-US" sz="1200" kern="1200" dirty="0"/>
            <a:t>, </a:t>
          </a:r>
          <a:r>
            <a:rPr lang="en-US" sz="1200" kern="1200" dirty="0" err="1"/>
            <a:t>ашиглах</a:t>
          </a:r>
          <a:r>
            <a:rPr lang="en-US" sz="1200" kern="1200" dirty="0"/>
            <a:t>, </a:t>
          </a:r>
          <a:r>
            <a:rPr lang="en-US" sz="1200" kern="1200" dirty="0" err="1"/>
            <a:t>хадгалах</a:t>
          </a:r>
          <a:r>
            <a:rPr lang="en-US" sz="1200" kern="1200" dirty="0"/>
            <a:t>, </a:t>
          </a:r>
          <a:r>
            <a:rPr lang="en-US" sz="1200" kern="1200" dirty="0" err="1"/>
            <a:t>тээвэрлэх</a:t>
          </a:r>
          <a:r>
            <a:rPr lang="en-US" sz="1200" kern="1200" dirty="0"/>
            <a:t>, </a:t>
          </a:r>
          <a:r>
            <a:rPr lang="en-US" sz="1200" kern="1200" dirty="0" err="1"/>
            <a:t>борлуулахтай</a:t>
          </a:r>
          <a:r>
            <a:rPr lang="en-US" sz="1200" kern="1200" dirty="0"/>
            <a:t> </a:t>
          </a:r>
          <a:r>
            <a:rPr lang="en-US" sz="1200" kern="1200" dirty="0" err="1"/>
            <a:t>холбоотой</a:t>
          </a:r>
          <a:r>
            <a:rPr lang="en-US" sz="1200" kern="1200" dirty="0"/>
            <a:t> </a:t>
          </a:r>
          <a:r>
            <a:rPr lang="en-US" sz="1200" kern="1200" dirty="0" err="1"/>
            <a:t>үйл</a:t>
          </a:r>
          <a:r>
            <a:rPr lang="en-US" sz="1200" kern="1200" dirty="0"/>
            <a:t> </a:t>
          </a:r>
          <a:r>
            <a:rPr lang="en-US" sz="1200" kern="1200" dirty="0" err="1"/>
            <a:t>ажиллагааг</a:t>
          </a:r>
          <a:r>
            <a:rPr lang="en-US" sz="1200" kern="1200" dirty="0"/>
            <a:t> </a:t>
          </a:r>
          <a:r>
            <a:rPr lang="en-US" sz="1200" kern="1200" dirty="0" err="1">
              <a:solidFill>
                <a:srgbClr val="FF0000"/>
              </a:solidFill>
            </a:rPr>
            <a:t>дагасан</a:t>
          </a:r>
          <a:r>
            <a:rPr lang="en-US" sz="1200" kern="1200" dirty="0">
              <a:solidFill>
                <a:srgbClr val="FF0000"/>
              </a:solidFill>
            </a:rPr>
            <a:t> </a:t>
          </a:r>
          <a:r>
            <a:rPr lang="en-US" sz="1200" kern="1200" dirty="0" err="1">
              <a:solidFill>
                <a:srgbClr val="FF0000"/>
              </a:solidFill>
            </a:rPr>
            <a:t>үйлдвэрлэл</a:t>
          </a:r>
          <a:r>
            <a:rPr lang="en-US" sz="1200" kern="1200" dirty="0">
              <a:solidFill>
                <a:srgbClr val="FF0000"/>
              </a:solidFill>
            </a:rPr>
            <a:t>, </a:t>
          </a:r>
          <a:r>
            <a:rPr lang="en-US" sz="1200" kern="1200" dirty="0" err="1">
              <a:solidFill>
                <a:srgbClr val="FF0000"/>
              </a:solidFill>
            </a:rPr>
            <a:t>үйлчилгээг</a:t>
          </a:r>
          <a:r>
            <a:rPr lang="en-US" sz="1200" kern="1200" dirty="0">
              <a:solidFill>
                <a:srgbClr val="FF0000"/>
              </a:solidFill>
            </a:rPr>
            <a:t> </a:t>
          </a:r>
          <a:r>
            <a:rPr lang="en-US" sz="1200" kern="1200" dirty="0" err="1">
              <a:solidFill>
                <a:srgbClr val="FF0000"/>
              </a:solidFill>
            </a:rPr>
            <a:t>хөгжүүлж</a:t>
          </a:r>
          <a:r>
            <a:rPr lang="en-US" sz="1200" kern="1200" dirty="0"/>
            <a:t>, </a:t>
          </a:r>
          <a:r>
            <a:rPr lang="en-US" sz="1200" kern="1200" dirty="0" err="1">
              <a:solidFill>
                <a:srgbClr val="FF0000"/>
              </a:solidFill>
            </a:rPr>
            <a:t>дэд</a:t>
          </a:r>
          <a:r>
            <a:rPr lang="en-US" sz="1200" kern="1200" dirty="0">
              <a:solidFill>
                <a:srgbClr val="FF0000"/>
              </a:solidFill>
            </a:rPr>
            <a:t> </a:t>
          </a:r>
          <a:r>
            <a:rPr lang="en-US" sz="1200" kern="1200" dirty="0" err="1">
              <a:solidFill>
                <a:srgbClr val="FF0000"/>
              </a:solidFill>
            </a:rPr>
            <a:t>бүтцийн</a:t>
          </a:r>
          <a:r>
            <a:rPr lang="en-US" sz="1200" kern="1200" dirty="0">
              <a:solidFill>
                <a:srgbClr val="FF0000"/>
              </a:solidFill>
            </a:rPr>
            <a:t> </a:t>
          </a:r>
          <a:r>
            <a:rPr lang="en-US" sz="1200" kern="1200" dirty="0" err="1">
              <a:solidFill>
                <a:srgbClr val="FF0000"/>
              </a:solidFill>
            </a:rPr>
            <a:t>бүтээн</a:t>
          </a:r>
          <a:r>
            <a:rPr lang="en-US" sz="1200" kern="1200" dirty="0">
              <a:solidFill>
                <a:srgbClr val="FF0000"/>
              </a:solidFill>
            </a:rPr>
            <a:t> </a:t>
          </a:r>
          <a:r>
            <a:rPr lang="en-US" sz="1200" kern="1200" dirty="0" err="1">
              <a:solidFill>
                <a:srgbClr val="FF0000"/>
              </a:solidFill>
            </a:rPr>
            <a:t>байгуулалтыг</a:t>
          </a:r>
          <a:r>
            <a:rPr lang="en-US" sz="1200" kern="1200" dirty="0">
              <a:solidFill>
                <a:srgbClr val="FF0000"/>
              </a:solidFill>
            </a:rPr>
            <a:t> </a:t>
          </a:r>
          <a:r>
            <a:rPr lang="en-US" sz="1200" kern="1200" dirty="0" err="1">
              <a:solidFill>
                <a:srgbClr val="FF0000"/>
              </a:solidFill>
            </a:rPr>
            <a:t>хийх</a:t>
          </a:r>
          <a:r>
            <a:rPr lang="en-US" sz="1200" kern="1200" dirty="0">
              <a:solidFill>
                <a:srgbClr val="FF0000"/>
              </a:solidFill>
            </a:rPr>
            <a:t> </a:t>
          </a:r>
          <a:r>
            <a:rPr lang="en-US" sz="1200" kern="1200" dirty="0" err="1"/>
            <a:t>замаар</a:t>
          </a:r>
          <a:r>
            <a:rPr lang="en-US" sz="1200" kern="1200" dirty="0"/>
            <a:t> </a:t>
          </a:r>
          <a:r>
            <a:rPr lang="en-US" sz="1200" kern="1200" dirty="0" err="1">
              <a:solidFill>
                <a:srgbClr val="FF0000"/>
              </a:solidFill>
            </a:rPr>
            <a:t>орон</a:t>
          </a:r>
          <a:r>
            <a:rPr lang="en-US" sz="1200" kern="1200" dirty="0">
              <a:solidFill>
                <a:srgbClr val="FF0000"/>
              </a:solidFill>
            </a:rPr>
            <a:t> </a:t>
          </a:r>
          <a:r>
            <a:rPr lang="en-US" sz="1200" kern="1200" dirty="0" err="1">
              <a:solidFill>
                <a:srgbClr val="FF0000"/>
              </a:solidFill>
            </a:rPr>
            <a:t>нутгийн</a:t>
          </a:r>
          <a:r>
            <a:rPr lang="en-US" sz="1200" kern="1200" dirty="0">
              <a:solidFill>
                <a:srgbClr val="FF0000"/>
              </a:solidFill>
            </a:rPr>
            <a:t> </a:t>
          </a:r>
          <a:r>
            <a:rPr lang="en-US" sz="1200" kern="1200" dirty="0" err="1">
              <a:solidFill>
                <a:srgbClr val="FF0000"/>
              </a:solidFill>
            </a:rPr>
            <a:t>хөгжлийг</a:t>
          </a:r>
          <a:r>
            <a:rPr lang="en-US" sz="1200" kern="1200" dirty="0">
              <a:solidFill>
                <a:srgbClr val="FF0000"/>
              </a:solidFill>
            </a:rPr>
            <a:t> </a:t>
          </a:r>
          <a:r>
            <a:rPr lang="en-US" sz="1200" kern="1200" dirty="0" err="1">
              <a:solidFill>
                <a:srgbClr val="FF0000"/>
              </a:solidFill>
            </a:rPr>
            <a:t>дэмжих</a:t>
          </a:r>
          <a:r>
            <a:rPr lang="en-US" sz="1200" kern="1200" dirty="0"/>
            <a:t>,</a:t>
          </a:r>
        </a:p>
        <a:p>
          <a:pPr marL="114300" lvl="1" indent="-114300" algn="l" defTabSz="533400">
            <a:lnSpc>
              <a:spcPct val="90000"/>
            </a:lnSpc>
            <a:spcBef>
              <a:spcPct val="0"/>
            </a:spcBef>
            <a:spcAft>
              <a:spcPct val="15000"/>
            </a:spcAft>
            <a:buChar char="•"/>
          </a:pPr>
          <a:r>
            <a:rPr lang="en-US" sz="1200" kern="1200" dirty="0"/>
            <a:t>2018-2021 - </a:t>
          </a:r>
          <a:r>
            <a:rPr lang="en-US" sz="1200" kern="1200" dirty="0" err="1"/>
            <a:t>салбарын</a:t>
          </a:r>
          <a:r>
            <a:rPr lang="en-US" sz="1200" kern="1200" dirty="0"/>
            <a:t> </a:t>
          </a:r>
          <a:r>
            <a:rPr lang="en-US" sz="1200" kern="1200" dirty="0" err="1">
              <a:solidFill>
                <a:srgbClr val="FF0000"/>
              </a:solidFill>
            </a:rPr>
            <a:t>бодлого</a:t>
          </a:r>
          <a:r>
            <a:rPr lang="en-US" sz="1200" kern="1200" dirty="0">
              <a:solidFill>
                <a:srgbClr val="FF0000"/>
              </a:solidFill>
            </a:rPr>
            <a:t>, </a:t>
          </a:r>
          <a:r>
            <a:rPr lang="en-US" sz="1200" kern="1200" dirty="0" err="1">
              <a:solidFill>
                <a:srgbClr val="FF0000"/>
              </a:solidFill>
            </a:rPr>
            <a:t>хууль</a:t>
          </a:r>
          <a:r>
            <a:rPr lang="en-US" sz="1200" kern="1200" dirty="0">
              <a:solidFill>
                <a:srgbClr val="FF0000"/>
              </a:solidFill>
            </a:rPr>
            <a:t> </a:t>
          </a:r>
          <a:r>
            <a:rPr lang="en-US" sz="1200" kern="1200" dirty="0" err="1">
              <a:solidFill>
                <a:srgbClr val="FF0000"/>
              </a:solidFill>
            </a:rPr>
            <a:t>эрх</a:t>
          </a:r>
          <a:r>
            <a:rPr lang="en-US" sz="1200" kern="1200" dirty="0">
              <a:solidFill>
                <a:srgbClr val="FF0000"/>
              </a:solidFill>
            </a:rPr>
            <a:t> </a:t>
          </a:r>
          <a:r>
            <a:rPr lang="en-US" sz="1200" kern="1200" dirty="0" err="1">
              <a:solidFill>
                <a:srgbClr val="FF0000"/>
              </a:solidFill>
            </a:rPr>
            <a:t>зүйн</a:t>
          </a:r>
          <a:r>
            <a:rPr lang="en-US" sz="1200" kern="1200" dirty="0">
              <a:solidFill>
                <a:srgbClr val="FF0000"/>
              </a:solidFill>
            </a:rPr>
            <a:t> </a:t>
          </a:r>
          <a:r>
            <a:rPr lang="en-US" sz="1200" kern="1200" dirty="0" err="1">
              <a:solidFill>
                <a:srgbClr val="FF0000"/>
              </a:solidFill>
            </a:rPr>
            <a:t>орчинг</a:t>
          </a:r>
          <a:r>
            <a:rPr lang="en-US" sz="1200" kern="1200" dirty="0">
              <a:solidFill>
                <a:srgbClr val="FF0000"/>
              </a:solidFill>
            </a:rPr>
            <a:t> </a:t>
          </a:r>
          <a:r>
            <a:rPr lang="en-US" sz="1200" kern="1200" dirty="0" err="1">
              <a:solidFill>
                <a:srgbClr val="FF0000"/>
              </a:solidFill>
            </a:rPr>
            <a:t>боловсронгуй</a:t>
          </a:r>
          <a:r>
            <a:rPr lang="en-US" sz="1200" kern="1200" dirty="0">
              <a:solidFill>
                <a:srgbClr val="FF0000"/>
              </a:solidFill>
            </a:rPr>
            <a:t> </a:t>
          </a:r>
          <a:r>
            <a:rPr lang="en-US" sz="1200" kern="1200" dirty="0" err="1">
              <a:solidFill>
                <a:srgbClr val="FF0000"/>
              </a:solidFill>
            </a:rPr>
            <a:t>болгож</a:t>
          </a:r>
          <a:r>
            <a:rPr lang="en-US" sz="1200" kern="1200" dirty="0"/>
            <a:t>, </a:t>
          </a:r>
          <a:r>
            <a:rPr lang="en-US" sz="1200" kern="1200" dirty="0" err="1"/>
            <a:t>дэд</a:t>
          </a:r>
          <a:r>
            <a:rPr lang="en-US" sz="1200" kern="1200" dirty="0"/>
            <a:t> </a:t>
          </a:r>
          <a:r>
            <a:rPr lang="en-US" sz="1200" kern="1200" dirty="0" err="1"/>
            <a:t>бүтцийг</a:t>
          </a:r>
          <a:r>
            <a:rPr lang="en-US" sz="1200" kern="1200" dirty="0"/>
            <a:t> </a:t>
          </a:r>
          <a:r>
            <a:rPr lang="en-US" sz="1200" kern="1200" dirty="0" err="1"/>
            <a:t>сайжруул</a:t>
          </a:r>
          <a:r>
            <a:rPr lang="mn-MN" sz="1200" kern="1200" dirty="0"/>
            <a:t>ан</a:t>
          </a:r>
          <a:r>
            <a:rPr lang="en-US" sz="1200" kern="1200" dirty="0"/>
            <a:t>, </a:t>
          </a:r>
          <a:r>
            <a:rPr lang="en-US" sz="1200" kern="1200" dirty="0" err="1"/>
            <a:t>хөрөнгө</a:t>
          </a:r>
          <a:r>
            <a:rPr lang="en-US" sz="1200" kern="1200" dirty="0"/>
            <a:t> </a:t>
          </a:r>
          <a:r>
            <a:rPr lang="en-US" sz="1200" kern="1200" dirty="0" err="1"/>
            <a:t>оруулалтыг</a:t>
          </a:r>
          <a:r>
            <a:rPr lang="en-US" sz="1200" kern="1200" dirty="0"/>
            <a:t> </a:t>
          </a:r>
          <a:r>
            <a:rPr lang="en-US" sz="1200" kern="1200" dirty="0" err="1"/>
            <a:t>нэмэгдүүлэн</a:t>
          </a:r>
          <a:r>
            <a:rPr lang="en-US" sz="1200" kern="1200" dirty="0"/>
            <a:t>, </a:t>
          </a:r>
          <a:r>
            <a:rPr lang="en-US" sz="1200" kern="1200" dirty="0" err="1"/>
            <a:t>төрийн</a:t>
          </a:r>
          <a:r>
            <a:rPr lang="en-US" sz="1200" kern="1200" dirty="0"/>
            <a:t> </a:t>
          </a:r>
          <a:r>
            <a:rPr lang="en-US" sz="1200" kern="1200" dirty="0" err="1"/>
            <a:t>өмчит</a:t>
          </a:r>
          <a:r>
            <a:rPr lang="en-US" sz="1200" kern="1200" dirty="0"/>
            <a:t> </a:t>
          </a:r>
          <a:r>
            <a:rPr lang="en-US" sz="1200" kern="1200" dirty="0" err="1"/>
            <a:t>болон</a:t>
          </a:r>
          <a:r>
            <a:rPr lang="en-US" sz="1200" kern="1200" dirty="0"/>
            <a:t> </a:t>
          </a:r>
          <a:r>
            <a:rPr lang="en-US" sz="1200" kern="1200" dirty="0" err="1"/>
            <a:t>төрийн</a:t>
          </a:r>
          <a:r>
            <a:rPr lang="en-US" sz="1200" kern="1200" dirty="0"/>
            <a:t> </a:t>
          </a:r>
          <a:r>
            <a:rPr lang="en-US" sz="1200" kern="1200" dirty="0" err="1"/>
            <a:t>өмчийн</a:t>
          </a:r>
          <a:r>
            <a:rPr lang="en-US" sz="1200" kern="1200" dirty="0"/>
            <a:t> </a:t>
          </a:r>
          <a:r>
            <a:rPr lang="en-US" sz="1200" kern="1200" dirty="0" err="1"/>
            <a:t>оролцоотой</a:t>
          </a:r>
          <a:r>
            <a:rPr lang="en-US" sz="1200" kern="1200" dirty="0"/>
            <a:t> </a:t>
          </a:r>
          <a:r>
            <a:rPr lang="en-US" sz="1200" kern="1200" dirty="0" err="1"/>
            <a:t>газрын</a:t>
          </a:r>
          <a:r>
            <a:rPr lang="en-US" sz="1200" kern="1200" dirty="0"/>
            <a:t> </a:t>
          </a:r>
          <a:r>
            <a:rPr lang="en-US" sz="1200" kern="1200" dirty="0" err="1"/>
            <a:t>тосны</a:t>
          </a:r>
          <a:r>
            <a:rPr lang="en-US" sz="1200" kern="1200" dirty="0"/>
            <a:t> </a:t>
          </a:r>
          <a:r>
            <a:rPr lang="en-US" sz="1200" kern="1200" dirty="0" err="1"/>
            <a:t>компанийг</a:t>
          </a:r>
          <a:r>
            <a:rPr lang="en-US" sz="1200" kern="1200" dirty="0"/>
            <a:t> </a:t>
          </a:r>
          <a:r>
            <a:rPr lang="en-US" sz="1200" kern="1200" dirty="0" err="1"/>
            <a:t>байгуулах</a:t>
          </a:r>
          <a:r>
            <a:rPr lang="en-US" sz="1200" kern="1200" dirty="0"/>
            <a:t> </a:t>
          </a:r>
          <a:r>
            <a:rPr lang="en-US" sz="1200" kern="1200" dirty="0" err="1"/>
            <a:t>ажлыг</a:t>
          </a:r>
          <a:r>
            <a:rPr lang="en-US" sz="1200" kern="1200" dirty="0"/>
            <a:t> </a:t>
          </a:r>
          <a:r>
            <a:rPr lang="en-US" sz="1200" kern="1200" dirty="0" err="1"/>
            <a:t>эхлүүл</a:t>
          </a:r>
          <a:r>
            <a:rPr lang="mn-MN" sz="1200" kern="1200" dirty="0"/>
            <a:t>эх</a:t>
          </a:r>
          <a:endParaRPr lang="en-US" sz="1200" kern="1200" dirty="0"/>
        </a:p>
      </dsp:txBody>
      <dsp:txXfrm>
        <a:off x="3518261" y="2759407"/>
        <a:ext cx="6289791" cy="1760477"/>
      </dsp:txXfrm>
    </dsp:sp>
    <dsp:sp modelId="{8AB4E2E6-D361-4CCB-9E53-0EAAB33B376B}">
      <dsp:nvSpPr>
        <dsp:cNvPr id="0" name=""/>
        <dsp:cNvSpPr/>
      </dsp:nvSpPr>
      <dsp:spPr>
        <a:xfrm>
          <a:off x="2118" y="3003692"/>
          <a:ext cx="3516142" cy="12719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mn-MN" sz="2800" kern="1200" dirty="0"/>
            <a:t>2018-2027</a:t>
          </a:r>
          <a:endParaRPr lang="en-US" sz="2800" kern="1200" dirty="0"/>
        </a:p>
      </dsp:txBody>
      <dsp:txXfrm>
        <a:off x="64207" y="3065781"/>
        <a:ext cx="3391964" cy="11477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261AC4-435A-4B02-9477-FDB765DA0D34}">
      <dsp:nvSpPr>
        <dsp:cNvPr id="0" name=""/>
        <dsp:cNvSpPr/>
      </dsp:nvSpPr>
      <dsp:spPr>
        <a:xfrm>
          <a:off x="3628899" y="2046"/>
          <a:ext cx="7395504" cy="4810522"/>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FontTx/>
            <a:buNone/>
          </a:pPr>
          <a:r>
            <a:rPr lang="en-US" sz="1400" b="1" kern="1200" dirty="0" err="1">
              <a:latin typeface="Times New Roman" panose="02020603050405020304" pitchFamily="18" charset="0"/>
              <a:cs typeface="Times New Roman" panose="02020603050405020304" pitchFamily="18" charset="0"/>
            </a:rPr>
            <a:t>Уул</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уурхай</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хүнд</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үйлдвэр</a:t>
          </a:r>
          <a:endParaRPr lang="en-US"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FontTx/>
            <a:buNone/>
          </a:pPr>
          <a:endParaRPr lang="en-US"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FontTx/>
            <a:buNone/>
          </a:pPr>
          <a:r>
            <a:rPr lang="en-US" sz="1400" b="1" kern="1200" dirty="0">
              <a:latin typeface="Times New Roman" panose="02020603050405020304" pitchFamily="18" charset="0"/>
              <a:cs typeface="Times New Roman" panose="02020603050405020304" pitchFamily="18" charset="0"/>
            </a:rPr>
            <a:t>3.2.Ил </a:t>
          </a:r>
          <a:r>
            <a:rPr lang="en-US" sz="1400" b="1" kern="1200" dirty="0" err="1">
              <a:latin typeface="Times New Roman" panose="02020603050405020304" pitchFamily="18" charset="0"/>
              <a:cs typeface="Times New Roman" panose="02020603050405020304" pitchFamily="18" charset="0"/>
            </a:rPr>
            <a:t>тод</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хариуцлагатай</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уул</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уурхай</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нэмүү</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өртөг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шингэсэн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үйлдвэрлэлийг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хөгжүүлж</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эрдэс</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баялгийн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сан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хөмрөгийг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арвижуулах</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замаар</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тогтвортой</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олон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тулгуурт</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эдийн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засгийн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бүтцийг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бий</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болгож</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баялгийн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шударга</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хуваарилалтын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зарчмыг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хэрэгжүүлнэ</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Газрын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тос</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нүүрс-хими</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зэсийн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баяжмал</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төмөрлөг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зэрэг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хүнд</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үйлдвэрүүдийн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бүтээн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байгуулалтыг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эхлүүлж</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холбогдох</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дэд</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бүтцийн</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төслүүдийг</a:t>
          </a:r>
          <a:r>
            <a:rPr lang="en-US" sz="1400" b="1" kern="1200" dirty="0">
              <a:latin typeface="Times New Roman" panose="02020603050405020304" pitchFamily="18" charset="0"/>
              <a:cs typeface="Times New Roman" panose="02020603050405020304" pitchFamily="18" charset="0"/>
            </a:rPr>
            <a:t> </a:t>
          </a:r>
          <a:r>
            <a:rPr lang="en-US" sz="1400" b="1" kern="1200" dirty="0" err="1">
              <a:latin typeface="Times New Roman" panose="02020603050405020304" pitchFamily="18" charset="0"/>
              <a:cs typeface="Times New Roman" panose="02020603050405020304" pitchFamily="18" charset="0"/>
            </a:rPr>
            <a:t>хэрэгжүүлнэ</a:t>
          </a:r>
          <a:r>
            <a:rPr lang="en-US" sz="1400" b="1" kern="1200" dirty="0">
              <a:latin typeface="Times New Roman" panose="02020603050405020304" pitchFamily="18" charset="0"/>
              <a:cs typeface="Times New Roman" panose="02020603050405020304" pitchFamily="18" charset="0"/>
            </a:rPr>
            <a:t>.</a:t>
          </a:r>
          <a:endParaRPr lang="en-US"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FontTx/>
            <a:buNone/>
          </a:pPr>
          <a:endParaRPr lang="en-US"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FontTx/>
            <a:buNone/>
          </a:pPr>
          <a:r>
            <a:rPr lang="en-US" sz="1400" kern="1200" dirty="0">
              <a:latin typeface="Times New Roman" panose="02020603050405020304" pitchFamily="18" charset="0"/>
              <a:cs typeface="Times New Roman" panose="02020603050405020304" pitchFamily="18" charset="0"/>
            </a:rPr>
            <a:t>3.2.5.Өндөр </a:t>
          </a:r>
          <a:r>
            <a:rPr lang="en-US" sz="1400" kern="1200" dirty="0" err="1">
              <a:latin typeface="Times New Roman" panose="02020603050405020304" pitchFamily="18" charset="0"/>
              <a:cs typeface="Times New Roman" panose="02020603050405020304" pitchFamily="18" charset="0"/>
            </a:rPr>
            <a:t>технологийн</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түүхий</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эд</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болох</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газрын</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ховор</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элемент</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үнэт</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өнгөт</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хар</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холимог</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металл</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металл</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бус</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ашигт</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малтмал</a:t>
          </a:r>
          <a:r>
            <a:rPr lang="en-US" sz="1400" kern="1200" dirty="0">
              <a:latin typeface="Times New Roman" panose="02020603050405020304" pitchFamily="18" charset="0"/>
              <a:cs typeface="Times New Roman" panose="02020603050405020304" pitchFamily="18" charset="0"/>
            </a:rPr>
            <a:t> </a:t>
          </a:r>
          <a:r>
            <a:rPr lang="en-US" sz="1400" kern="1200" dirty="0" err="1">
              <a:latin typeface="Times New Roman" panose="02020603050405020304" pitchFamily="18" charset="0"/>
              <a:cs typeface="Times New Roman" panose="02020603050405020304" pitchFamily="18" charset="0"/>
            </a:rPr>
            <a:t>болон</a:t>
          </a:r>
          <a:r>
            <a:rPr lang="en-US" sz="1400" kern="1200" dirty="0">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газрын</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тосны</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эрэл</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хайгуулын</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ажлын</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хөрөнгө</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оруулалтыг</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нэмэгдүүлэх</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замаар</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эрдэс</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баялгийн</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нөөцийг</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арвижуулна</a:t>
          </a:r>
          <a:r>
            <a:rPr lang="en-US" sz="1400" kern="1200" dirty="0">
              <a:latin typeface="Times New Roman" panose="02020603050405020304" pitchFamily="18" charset="0"/>
              <a:cs typeface="Times New Roman" panose="02020603050405020304" pitchFamily="18" charset="0"/>
            </a:rPr>
            <a:t>.</a:t>
          </a:r>
        </a:p>
        <a:p>
          <a:pPr marL="114300" lvl="1" indent="-114300" algn="l" defTabSz="622300">
            <a:lnSpc>
              <a:spcPct val="90000"/>
            </a:lnSpc>
            <a:spcBef>
              <a:spcPct val="0"/>
            </a:spcBef>
            <a:spcAft>
              <a:spcPct val="15000"/>
            </a:spcAft>
            <a:buFontTx/>
            <a:buNone/>
          </a:pPr>
          <a:endParaRPr lang="en-US"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FontTx/>
            <a:buNone/>
          </a:pPr>
          <a:r>
            <a:rPr lang="en-US" sz="1400" kern="1200" dirty="0">
              <a:latin typeface="Times New Roman" panose="02020603050405020304" pitchFamily="18" charset="0"/>
              <a:cs typeface="Times New Roman" panose="02020603050405020304" pitchFamily="18" charset="0"/>
            </a:rPr>
            <a:t>3.2.8.1.газрын </a:t>
          </a:r>
          <a:r>
            <a:rPr lang="en-US" sz="1400" kern="1200" dirty="0" err="1">
              <a:latin typeface="Times New Roman" panose="02020603050405020304" pitchFamily="18" charset="0"/>
              <a:cs typeface="Times New Roman" panose="02020603050405020304" pitchFamily="18" charset="0"/>
            </a:rPr>
            <a:t>тос</a:t>
          </a:r>
          <a:r>
            <a:rPr lang="en-US" sz="1400" kern="1200" dirty="0">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уламжлалт</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бус</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газрын</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тосны</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эрэл</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хайгуул</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ашиглалтыг</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эрчимжүүлж</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нөөцийг</a:t>
          </a:r>
          <a:r>
            <a:rPr lang="en-US" sz="1400" kern="1200" dirty="0">
              <a:solidFill>
                <a:srgbClr val="FF0000"/>
              </a:solidFill>
              <a:latin typeface="Times New Roman" panose="02020603050405020304" pitchFamily="18" charset="0"/>
              <a:cs typeface="Times New Roman" panose="02020603050405020304" pitchFamily="18" charset="0"/>
            </a:rPr>
            <a:t> </a:t>
          </a:r>
          <a:r>
            <a:rPr lang="en-US" sz="1400" kern="1200" dirty="0" err="1">
              <a:solidFill>
                <a:srgbClr val="FF0000"/>
              </a:solidFill>
              <a:latin typeface="Times New Roman" panose="02020603050405020304" pitchFamily="18" charset="0"/>
              <a:cs typeface="Times New Roman" panose="02020603050405020304" pitchFamily="18" charset="0"/>
            </a:rPr>
            <a:t>өсгөнө</a:t>
          </a:r>
          <a:r>
            <a:rPr lang="en-US" sz="1400" kern="1200" dirty="0">
              <a:solidFill>
                <a:srgbClr val="FF0000"/>
              </a:solidFill>
              <a:latin typeface="Times New Roman" panose="02020603050405020304" pitchFamily="18" charset="0"/>
              <a:cs typeface="Times New Roman" panose="02020603050405020304" pitchFamily="18" charset="0"/>
            </a:rPr>
            <a:t>.</a:t>
          </a:r>
        </a:p>
        <a:p>
          <a:pPr marL="114300" lvl="1" indent="-114300" algn="l" defTabSz="622300">
            <a:lnSpc>
              <a:spcPct val="90000"/>
            </a:lnSpc>
            <a:spcBef>
              <a:spcPct val="0"/>
            </a:spcBef>
            <a:spcAft>
              <a:spcPct val="15000"/>
            </a:spcAft>
            <a:buChar char="•"/>
          </a:pPr>
          <a:endParaRPr lang="en-US" sz="1400" kern="1200" dirty="0"/>
        </a:p>
      </dsp:txBody>
      <dsp:txXfrm>
        <a:off x="3628899" y="603361"/>
        <a:ext cx="5591558" cy="3607892"/>
      </dsp:txXfrm>
    </dsp:sp>
    <dsp:sp modelId="{8AB4E2E6-D361-4CCB-9E53-0EAAB33B376B}">
      <dsp:nvSpPr>
        <dsp:cNvPr id="0" name=""/>
        <dsp:cNvSpPr/>
      </dsp:nvSpPr>
      <dsp:spPr>
        <a:xfrm>
          <a:off x="2185" y="524696"/>
          <a:ext cx="3626714" cy="376522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mn-MN" sz="2800" kern="1200" dirty="0"/>
            <a:t>2020-2024</a:t>
          </a:r>
          <a:endParaRPr lang="en-US" sz="2800" kern="1200" dirty="0"/>
        </a:p>
      </dsp:txBody>
      <dsp:txXfrm>
        <a:off x="179227" y="701738"/>
        <a:ext cx="3272630" cy="34111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9B4A3E-814C-4E01-ADF7-9564012FDEBB}">
      <dsp:nvSpPr>
        <dsp:cNvPr id="0" name=""/>
        <dsp:cNvSpPr/>
      </dsp:nvSpPr>
      <dsp:spPr>
        <a:xfrm>
          <a:off x="3444260" y="495"/>
          <a:ext cx="7243624" cy="2325475"/>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just" defTabSz="533400">
            <a:lnSpc>
              <a:spcPct val="90000"/>
            </a:lnSpc>
            <a:spcBef>
              <a:spcPct val="0"/>
            </a:spcBef>
            <a:spcAft>
              <a:spcPct val="15000"/>
            </a:spcAft>
            <a:buFont typeface="Wingdings" panose="05000000000000000000" pitchFamily="2" charset="2"/>
            <a:buNone/>
          </a:pPr>
          <a:r>
            <a:rPr lang="mn-MN" sz="1200" b="1" i="0" kern="1200" dirty="0">
              <a:latin typeface="Times New Roman" panose="02020603050405020304" pitchFamily="18" charset="0"/>
              <a:cs typeface="Times New Roman" panose="02020603050405020304" pitchFamily="18" charset="0"/>
            </a:rPr>
            <a:t>	- Ул</a:t>
          </a:r>
          <a:r>
            <a:rPr lang="en-US" sz="1200" b="1" i="0" u="none" kern="1200" dirty="0" err="1">
              <a:latin typeface="Times New Roman" panose="02020603050405020304" pitchFamily="18" charset="0"/>
              <a:cs typeface="Times New Roman" panose="02020603050405020304" pitchFamily="18" charset="0"/>
            </a:rPr>
            <a:t>амжлалт</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бус</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газрын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тосны</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болон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ашигт</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малтмалын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хайгуул</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ашиглалтын</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үйл</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ажиллагаа</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нь</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давхацсан</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тохиолдолд</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тусгай</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зөвшөөрөл</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эзэмшигчид</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харилцан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гэрээ</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байгуулж</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бие</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биенийхээ</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үйл</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ажиллагаанд</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саад</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учруулахгүйгээр</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ажиллана</a:t>
          </a:r>
          <a:r>
            <a:rPr lang="mn-MN" sz="1200" b="1" i="0" u="none" kern="1200" dirty="0">
              <a:latin typeface="Times New Roman" panose="02020603050405020304" pitchFamily="18" charset="0"/>
              <a:cs typeface="Times New Roman" panose="02020603050405020304" pitchFamily="18" charset="0"/>
            </a:rPr>
            <a:t>.</a:t>
          </a:r>
          <a:endParaRPr lang="en-US" sz="1200" b="1" i="0" u="none" kern="1200" dirty="0">
            <a:latin typeface="Times New Roman" panose="02020603050405020304" pitchFamily="18" charset="0"/>
            <a:cs typeface="Times New Roman" panose="02020603050405020304" pitchFamily="18" charset="0"/>
          </a:endParaRPr>
        </a:p>
        <a:p>
          <a:pPr marL="228600" lvl="2" indent="-114300" algn="just" defTabSz="533400">
            <a:lnSpc>
              <a:spcPct val="90000"/>
            </a:lnSpc>
            <a:spcBef>
              <a:spcPct val="0"/>
            </a:spcBef>
            <a:spcAft>
              <a:spcPct val="15000"/>
            </a:spcAft>
            <a:buFont typeface="Wingdings" panose="05000000000000000000" pitchFamily="2" charset="2"/>
            <a:buNone/>
          </a:pPr>
          <a:r>
            <a:rPr lang="en-US" sz="1200" b="1" i="0" u="none" kern="1200" dirty="0">
              <a:latin typeface="Times New Roman" panose="02020603050405020304" pitchFamily="18" charset="0"/>
              <a:cs typeface="Times New Roman" panose="02020603050405020304" pitchFamily="18" charset="0"/>
            </a:rPr>
            <a:t>- </a:t>
          </a:r>
          <a:r>
            <a:rPr lang="mn-MN" sz="1200" b="1" i="0" u="none" kern="1200" dirty="0">
              <a:latin typeface="Times New Roman" panose="02020603050405020304" pitchFamily="18" charset="0"/>
              <a:cs typeface="Times New Roman" panose="02020603050405020304" pitchFamily="18" charset="0"/>
            </a:rPr>
            <a:t>Талууд хамтарч </a:t>
          </a:r>
          <a:r>
            <a:rPr lang="en-US" sz="1200" b="1" i="0" u="none" kern="1200" dirty="0" err="1">
              <a:latin typeface="Times New Roman" panose="02020603050405020304" pitchFamily="18" charset="0"/>
              <a:cs typeface="Times New Roman" panose="02020603050405020304" pitchFamily="18" charset="0"/>
            </a:rPr>
            <a:t>ажиллах</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боломжгүй</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бол</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асуудлыг</a:t>
          </a:r>
          <a:r>
            <a:rPr lang="en-US" sz="1200" b="1" i="0" u="none" kern="1200" dirty="0">
              <a:latin typeface="Times New Roman" panose="02020603050405020304" pitchFamily="18" charset="0"/>
              <a:cs typeface="Times New Roman" panose="02020603050405020304" pitchFamily="18" charset="0"/>
            </a:rPr>
            <a:t> </a:t>
          </a:r>
          <a:r>
            <a:rPr lang="mn-MN" sz="1200" b="1" i="0" u="none" kern="1200" dirty="0">
              <a:solidFill>
                <a:srgbClr val="FF0000"/>
              </a:solidFill>
              <a:latin typeface="Times New Roman" panose="02020603050405020304" pitchFamily="18" charset="0"/>
              <a:cs typeface="Times New Roman" panose="02020603050405020304" pitchFamily="18" charset="0"/>
            </a:rPr>
            <a:t>Засгийн газар </a:t>
          </a:r>
          <a:r>
            <a:rPr lang="en-US" sz="1200" b="1" i="0" u="none" kern="1200" dirty="0" err="1">
              <a:solidFill>
                <a:srgbClr val="FF0000"/>
              </a:solidFill>
              <a:latin typeface="Times New Roman" panose="02020603050405020304" pitchFamily="18" charset="0"/>
              <a:cs typeface="Times New Roman" panose="02020603050405020304" pitchFamily="18" charset="0"/>
            </a:rPr>
            <a:t>нийгэм</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эдийн</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засгийн</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ач</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холбогдлоор</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нь</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эрэмбэлэн</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шийдвэрлэ</a:t>
          </a:r>
          <a:r>
            <a:rPr lang="mn-MN" sz="1200" b="1" i="0" u="none" kern="1200" dirty="0">
              <a:solidFill>
                <a:srgbClr val="FF0000"/>
              </a:solidFill>
              <a:latin typeface="Times New Roman" panose="02020603050405020304" pitchFamily="18" charset="0"/>
              <a:cs typeface="Times New Roman" panose="02020603050405020304" pitchFamily="18" charset="0"/>
            </a:rPr>
            <a:t>нэ</a:t>
          </a:r>
          <a:r>
            <a:rPr lang="mn-MN" sz="1200" b="1" i="0" u="none" kern="1200" dirty="0">
              <a:latin typeface="Times New Roman" panose="02020603050405020304" pitchFamily="18" charset="0"/>
              <a:cs typeface="Times New Roman" panose="02020603050405020304" pitchFamily="18" charset="0"/>
            </a:rPr>
            <a:t>.</a:t>
          </a:r>
          <a:endParaRPr lang="en-US" sz="1200" b="1" i="0" u="none" kern="1200" dirty="0">
            <a:latin typeface="Times New Roman" panose="02020603050405020304" pitchFamily="18" charset="0"/>
            <a:cs typeface="Times New Roman" panose="02020603050405020304" pitchFamily="18" charset="0"/>
          </a:endParaRPr>
        </a:p>
        <a:p>
          <a:pPr marL="228600" lvl="2" indent="-114300" algn="just" defTabSz="533400">
            <a:lnSpc>
              <a:spcPct val="90000"/>
            </a:lnSpc>
            <a:spcBef>
              <a:spcPct val="0"/>
            </a:spcBef>
            <a:spcAft>
              <a:spcPct val="15000"/>
            </a:spcAft>
            <a:buFont typeface="Wingdings" panose="05000000000000000000" pitchFamily="2" charset="2"/>
            <a:buNone/>
          </a:pPr>
          <a:r>
            <a:rPr lang="mn-MN" sz="1200" b="1" i="0" u="none" kern="1200" dirty="0">
              <a:latin typeface="Times New Roman" panose="02020603050405020304" pitchFamily="18" charset="0"/>
              <a:cs typeface="Times New Roman" panose="02020603050405020304" pitchFamily="18" charset="0"/>
            </a:rPr>
            <a:t>- Засгийн газрын шийдвэрээр </a:t>
          </a:r>
          <a:r>
            <a:rPr lang="en-US" sz="1200" b="1" i="0" u="none" kern="1200" dirty="0" err="1">
              <a:latin typeface="Times New Roman" panose="02020603050405020304" pitchFamily="18" charset="0"/>
              <a:cs typeface="Times New Roman" panose="02020603050405020304" pitchFamily="18" charset="0"/>
            </a:rPr>
            <a:t>аль</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нэг</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талын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үйл</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ажиллагааг</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бүрэн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зогсооход</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хүрвэл</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тусгай</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зөвшөөрөл</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эзэмшигчийн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хайгуул</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ашиглалтын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үед</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гарсан</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бүх</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latin typeface="Times New Roman" panose="02020603050405020304" pitchFamily="18" charset="0"/>
              <a:cs typeface="Times New Roman" panose="02020603050405020304" pitchFamily="18" charset="0"/>
            </a:rPr>
            <a:t>зардлыг</a:t>
          </a:r>
          <a:r>
            <a:rPr lang="en-US" sz="1200" b="1" i="0" u="none" kern="1200" dirty="0">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тусгай</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зөвшөөрөл</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авсан</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тал</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нь</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нөхөн</a:t>
          </a:r>
          <a:r>
            <a:rPr lang="en-US" sz="1200" b="1" i="0" u="none" kern="1200" dirty="0">
              <a:solidFill>
                <a:srgbClr val="FF0000"/>
              </a:solidFill>
              <a:latin typeface="Times New Roman" panose="02020603050405020304" pitchFamily="18" charset="0"/>
              <a:cs typeface="Times New Roman" panose="02020603050405020304" pitchFamily="18" charset="0"/>
            </a:rPr>
            <a:t> </a:t>
          </a:r>
          <a:r>
            <a:rPr lang="en-US" sz="1200" b="1" i="0" u="none" kern="1200" dirty="0" err="1">
              <a:solidFill>
                <a:srgbClr val="FF0000"/>
              </a:solidFill>
              <a:latin typeface="Times New Roman" panose="02020603050405020304" pitchFamily="18" charset="0"/>
              <a:cs typeface="Times New Roman" panose="02020603050405020304" pitchFamily="18" charset="0"/>
            </a:rPr>
            <a:t>төл</a:t>
          </a:r>
          <a:r>
            <a:rPr lang="mn-MN" sz="1200" b="1" i="0" u="none" kern="1200" dirty="0">
              <a:solidFill>
                <a:srgbClr val="FF0000"/>
              </a:solidFill>
              <a:latin typeface="Times New Roman" panose="02020603050405020304" pitchFamily="18" charset="0"/>
              <a:cs typeface="Times New Roman" panose="02020603050405020304" pitchFamily="18" charset="0"/>
            </a:rPr>
            <a:t>нө</a:t>
          </a:r>
          <a:r>
            <a:rPr lang="mn-MN" sz="1200" b="1" i="0" u="none" kern="1200" dirty="0">
              <a:solidFill>
                <a:schemeClr val="accent1"/>
              </a:solidFill>
              <a:latin typeface="Times New Roman" panose="02020603050405020304" pitchFamily="18" charset="0"/>
              <a:cs typeface="Times New Roman" panose="02020603050405020304" pitchFamily="18" charset="0"/>
            </a:rPr>
            <a:t>.</a:t>
          </a:r>
          <a:endParaRPr lang="en-US" sz="1200" b="1" i="0" u="none" kern="1200" dirty="0">
            <a:solidFill>
              <a:schemeClr val="accent1"/>
            </a:solidFill>
            <a:latin typeface="Times New Roman" panose="02020603050405020304" pitchFamily="18" charset="0"/>
            <a:cs typeface="Times New Roman" panose="02020603050405020304" pitchFamily="18" charset="0"/>
          </a:endParaRPr>
        </a:p>
        <a:p>
          <a:pPr marL="228600" lvl="2" indent="-114300" algn="just" defTabSz="533400">
            <a:lnSpc>
              <a:spcPct val="90000"/>
            </a:lnSpc>
            <a:spcBef>
              <a:spcPct val="0"/>
            </a:spcBef>
            <a:spcAft>
              <a:spcPct val="15000"/>
            </a:spcAft>
            <a:buFont typeface="Wingdings" panose="05000000000000000000" pitchFamily="2" charset="2"/>
            <a:buNone/>
          </a:pPr>
          <a:r>
            <a:rPr lang="mn-MN" sz="1200" b="1" u="none" kern="1200" dirty="0">
              <a:latin typeface="Times New Roman" panose="02020603050405020304" pitchFamily="18" charset="0"/>
              <a:cs typeface="Times New Roman" panose="02020603050405020304" pitchFamily="18" charset="0"/>
            </a:rPr>
            <a:t>- </a:t>
          </a:r>
          <a:r>
            <a:rPr lang="en-US" sz="1200" b="1" u="none" kern="1200" dirty="0">
              <a:latin typeface="Times New Roman" panose="02020603050405020304" pitchFamily="18" charset="0"/>
              <a:cs typeface="Times New Roman" panose="02020603050405020304" pitchFamily="18" charset="0"/>
            </a:rPr>
            <a:t>2014</a:t>
          </a:r>
          <a:r>
            <a:rPr lang="mn-MN" sz="1200" b="1" u="none" kern="1200" dirty="0">
              <a:latin typeface="Times New Roman" panose="02020603050405020304" pitchFamily="18" charset="0"/>
              <a:cs typeface="Times New Roman" panose="02020603050405020304" pitchFamily="18" charset="0"/>
            </a:rPr>
            <a:t>.0</a:t>
          </a:r>
          <a:r>
            <a:rPr lang="en-US" sz="1200" b="1" u="none" kern="1200" dirty="0">
              <a:latin typeface="Times New Roman" panose="02020603050405020304" pitchFamily="18" charset="0"/>
              <a:cs typeface="Times New Roman" panose="02020603050405020304" pitchFamily="18" charset="0"/>
            </a:rPr>
            <a:t>7</a:t>
          </a:r>
          <a:r>
            <a:rPr lang="mn-MN" sz="1200" b="1" u="none" kern="1200" dirty="0">
              <a:latin typeface="Times New Roman" panose="02020603050405020304" pitchFamily="18" charset="0"/>
              <a:cs typeface="Times New Roman" panose="02020603050405020304" pitchFamily="18" charset="0"/>
            </a:rPr>
            <a:t>.0</a:t>
          </a:r>
          <a:r>
            <a:rPr lang="en-US" sz="1200" b="1" u="none" kern="1200" dirty="0">
              <a:latin typeface="Times New Roman" panose="02020603050405020304" pitchFamily="18" charset="0"/>
              <a:cs typeface="Times New Roman" panose="02020603050405020304" pitchFamily="18" charset="0"/>
            </a:rPr>
            <a:t>1-</a:t>
          </a:r>
          <a:r>
            <a:rPr lang="mn-MN" sz="1200" b="1" u="none" kern="1200" dirty="0">
              <a:latin typeface="Times New Roman" panose="02020603050405020304" pitchFamily="18" charset="0"/>
              <a:cs typeface="Times New Roman" panose="02020603050405020304" pitchFamily="18" charset="0"/>
            </a:rPr>
            <a:t>ээс </a:t>
          </a:r>
          <a:r>
            <a:rPr lang="en-US" sz="1200" b="1" u="none" kern="1200" dirty="0" err="1">
              <a:latin typeface="Times New Roman" panose="02020603050405020304" pitchFamily="18" charset="0"/>
              <a:cs typeface="Times New Roman" panose="02020603050405020304" pitchFamily="18" charset="0"/>
            </a:rPr>
            <a:t>өмнө</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газрын</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тостой</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холбо</a:t>
          </a:r>
          <a:r>
            <a:rPr lang="mn-MN" sz="1200" b="1" u="none" kern="1200" dirty="0">
              <a:latin typeface="Times New Roman" panose="02020603050405020304" pitchFamily="18" charset="0"/>
              <a:cs typeface="Times New Roman" panose="02020603050405020304" pitchFamily="18" charset="0"/>
            </a:rPr>
            <a:t>отой </a:t>
          </a:r>
          <a:r>
            <a:rPr lang="en-US" sz="1200" b="1" u="none" kern="1200" dirty="0" err="1">
              <a:latin typeface="Times New Roman" panose="02020603050405020304" pitchFamily="18" charset="0"/>
              <a:cs typeface="Times New Roman" panose="02020603050405020304" pitchFamily="18" charset="0"/>
            </a:rPr>
            <a:t>Бүтээгдэхүүн</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хуваах</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гэрээ</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байгуулсан</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гэрээлэгч</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уламжлалт</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бус</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газрын</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тосны</a:t>
          </a:r>
          <a:r>
            <a:rPr lang="mn-MN" sz="1200" b="1" u="none" kern="1200" dirty="0">
              <a:latin typeface="Times New Roman" panose="02020603050405020304" pitchFamily="18" charset="0"/>
              <a:cs typeface="Times New Roman" panose="02020603050405020304" pitchFamily="18" charset="0"/>
            </a:rPr>
            <a:t> талаар Б</a:t>
          </a:r>
          <a:r>
            <a:rPr lang="en-US" sz="1200" b="1" u="none" kern="1200" dirty="0" err="1">
              <a:latin typeface="Times New Roman" panose="02020603050405020304" pitchFamily="18" charset="0"/>
              <a:cs typeface="Times New Roman" panose="02020603050405020304" pitchFamily="18" charset="0"/>
            </a:rPr>
            <a:t>үтээгдэхүүн</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хуваах</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гэрээ</a:t>
          </a:r>
          <a:r>
            <a:rPr lang="en-US" sz="1200" b="1" u="none" kern="1200" dirty="0">
              <a:latin typeface="Times New Roman" panose="02020603050405020304" pitchFamily="18" charset="0"/>
              <a:cs typeface="Times New Roman" panose="02020603050405020304" pitchFamily="18" charset="0"/>
            </a:rPr>
            <a:t> </a:t>
          </a:r>
          <a:r>
            <a:rPr lang="en-US" sz="1200" b="1" u="none" kern="1200" dirty="0" err="1">
              <a:latin typeface="Times New Roman" panose="02020603050405020304" pitchFamily="18" charset="0"/>
              <a:cs typeface="Times New Roman" panose="02020603050405020304" pitchFamily="18" charset="0"/>
            </a:rPr>
            <a:t>байгуулах</a:t>
          </a:r>
          <a:r>
            <a:rPr lang="en-US" sz="1200" b="1" u="none" kern="1200" dirty="0">
              <a:latin typeface="Times New Roman" panose="02020603050405020304" pitchFamily="18" charset="0"/>
              <a:cs typeface="Times New Roman" panose="02020603050405020304" pitchFamily="18" charset="0"/>
            </a:rPr>
            <a:t> </a:t>
          </a:r>
          <a:r>
            <a:rPr lang="mn-MN" sz="1200" b="1" u="none" kern="1200" dirty="0">
              <a:latin typeface="Times New Roman" panose="02020603050405020304" pitchFamily="18" charset="0"/>
              <a:cs typeface="Times New Roman" panose="02020603050405020304" pitchFamily="18" charset="0"/>
            </a:rPr>
            <a:t>эсэх</a:t>
          </a:r>
          <a:endParaRPr lang="en-US" sz="1200" b="1" i="0" u="none" kern="1200" dirty="0">
            <a:latin typeface="Times New Roman" panose="02020603050405020304" pitchFamily="18" charset="0"/>
            <a:cs typeface="Times New Roman" panose="02020603050405020304" pitchFamily="18" charset="0"/>
          </a:endParaRPr>
        </a:p>
      </dsp:txBody>
      <dsp:txXfrm>
        <a:off x="3444260" y="291179"/>
        <a:ext cx="6371571" cy="1744107"/>
      </dsp:txXfrm>
    </dsp:sp>
    <dsp:sp modelId="{BC88DBAB-4569-47C5-85EE-8B97F953E138}">
      <dsp:nvSpPr>
        <dsp:cNvPr id="0" name=""/>
        <dsp:cNvSpPr/>
      </dsp:nvSpPr>
      <dsp:spPr>
        <a:xfrm>
          <a:off x="32056" y="363274"/>
          <a:ext cx="3441734" cy="160233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mn-MN" sz="2800" kern="1200" dirty="0"/>
            <a:t>Газрын тосны тухай хууль</a:t>
          </a:r>
          <a:endParaRPr lang="en-US" sz="2800" kern="1200" dirty="0"/>
        </a:p>
      </dsp:txBody>
      <dsp:txXfrm>
        <a:off x="110275" y="441493"/>
        <a:ext cx="3285296" cy="1445894"/>
      </dsp:txXfrm>
    </dsp:sp>
    <dsp:sp modelId="{C1261AC4-435A-4B02-9477-FDB765DA0D34}">
      <dsp:nvSpPr>
        <dsp:cNvPr id="0" name=""/>
        <dsp:cNvSpPr/>
      </dsp:nvSpPr>
      <dsp:spPr>
        <a:xfrm>
          <a:off x="3514164" y="2339921"/>
          <a:ext cx="7170030" cy="2790087"/>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l" defTabSz="533400">
            <a:lnSpc>
              <a:spcPct val="90000"/>
            </a:lnSpc>
            <a:spcBef>
              <a:spcPct val="0"/>
            </a:spcBef>
            <a:spcAft>
              <a:spcPct val="15000"/>
            </a:spcAft>
            <a:buChar char="•"/>
          </a:pPr>
          <a:r>
            <a:rPr lang="mn-MN" sz="1200" b="1" kern="1200" dirty="0">
              <a:latin typeface="Times New Roman" panose="02020603050405020304" pitchFamily="18" charset="0"/>
              <a:cs typeface="Times New Roman" panose="02020603050405020304" pitchFamily="18" charset="0"/>
            </a:rPr>
            <a:t>Хайгуул, ашиглалтын тусгай зөвшөөрөл олгохын өмнө  тухайн талбай нь </a:t>
          </a:r>
          <a:r>
            <a:rPr lang="en-US" sz="1200" b="1" kern="1200" dirty="0">
              <a:latin typeface="Times New Roman" panose="02020603050405020304" pitchFamily="18" charset="0"/>
              <a:cs typeface="Times New Roman" panose="02020603050405020304" pitchFamily="18" charset="0"/>
            </a:rPr>
            <a:t>(1) </a:t>
          </a:r>
          <a:r>
            <a:rPr lang="en-US" sz="1200" b="1" kern="1200" dirty="0" err="1">
              <a:latin typeface="Times New Roman" panose="02020603050405020304" pitchFamily="18" charset="0"/>
              <a:cs typeface="Times New Roman" panose="02020603050405020304" pitchFamily="18" charset="0"/>
            </a:rPr>
            <a:t>тусгай</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хэрэгцээ</a:t>
          </a:r>
          <a:r>
            <a:rPr lang="en-US" sz="1200" b="1" kern="1200" dirty="0">
              <a:latin typeface="Times New Roman" panose="02020603050405020304" pitchFamily="18" charset="0"/>
              <a:cs typeface="Times New Roman" panose="02020603050405020304" pitchFamily="18" charset="0"/>
            </a:rPr>
            <a:t>, (2) </a:t>
          </a:r>
          <a:r>
            <a:rPr lang="en-US" sz="1200" b="1" kern="1200" dirty="0" err="1">
              <a:latin typeface="Times New Roman" panose="02020603050405020304" pitchFamily="18" charset="0"/>
              <a:cs typeface="Times New Roman" panose="02020603050405020304" pitchFamily="18" charset="0"/>
            </a:rPr>
            <a:t>нөөцөд</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авсан</a:t>
          </a:r>
          <a:r>
            <a:rPr lang="en-US" sz="1200" b="1" kern="1200" dirty="0">
              <a:latin typeface="Times New Roman" panose="02020603050405020304" pitchFamily="18" charset="0"/>
              <a:cs typeface="Times New Roman" panose="02020603050405020304" pitchFamily="18" charset="0"/>
            </a:rPr>
            <a:t>, (3) </a:t>
          </a:r>
          <a:r>
            <a:rPr lang="en-US" sz="1200" b="1" kern="1200" dirty="0" err="1">
              <a:latin typeface="Times New Roman" panose="02020603050405020304" pitchFamily="18" charset="0"/>
              <a:cs typeface="Times New Roman" panose="02020603050405020304" pitchFamily="18" charset="0"/>
            </a:rPr>
            <a:t>ашигт</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малтмал</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хайх</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ашиглахыг</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хориглосон</a:t>
          </a:r>
          <a:r>
            <a:rPr lang="en-US" sz="1200" b="1" kern="1200" dirty="0">
              <a:latin typeface="Times New Roman" panose="02020603050405020304" pitchFamily="18" charset="0"/>
              <a:cs typeface="Times New Roman" panose="02020603050405020304" pitchFamily="18" charset="0"/>
            </a:rPr>
            <a:t>, (4) </a:t>
          </a:r>
          <a:r>
            <a:rPr lang="en-US" sz="1200" b="1" kern="1200" dirty="0" err="1">
              <a:solidFill>
                <a:srgbClr val="FF0000"/>
              </a:solidFill>
              <a:latin typeface="Times New Roman" panose="02020603050405020304" pitchFamily="18" charset="0"/>
              <a:cs typeface="Times New Roman" panose="02020603050405020304" pitchFamily="18" charset="0"/>
            </a:rPr>
            <a:t>хүчин</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төгөлдөр</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тусгай</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зөвшөөрлөөр</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нэгэнт</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олгогдсон</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талбайтай</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давхцаагүй</a:t>
          </a:r>
          <a:r>
            <a:rPr lang="mn-MN" sz="1200" b="1" kern="1200" dirty="0">
              <a:solidFill>
                <a:srgbClr val="FF0000"/>
              </a:solidFill>
              <a:latin typeface="Times New Roman" panose="02020603050405020304" pitchFamily="18" charset="0"/>
              <a:cs typeface="Times New Roman" panose="02020603050405020304" pitchFamily="18" charset="0"/>
            </a:rPr>
            <a:t> байх</a:t>
          </a:r>
          <a:r>
            <a:rPr lang="en-US" sz="1200" b="1" kern="1200" dirty="0">
              <a:solidFill>
                <a:srgbClr val="FF0000"/>
              </a:solidFill>
              <a:latin typeface="Times New Roman" panose="02020603050405020304" pitchFamily="18" charset="0"/>
              <a:cs typeface="Times New Roman" panose="02020603050405020304" pitchFamily="18" charset="0"/>
            </a:rPr>
            <a:t> </a:t>
          </a:r>
          <a:r>
            <a:rPr lang="mn-MN" sz="1200" b="1" kern="1200" dirty="0">
              <a:latin typeface="Times New Roman" panose="02020603050405020304" pitchFamily="18" charset="0"/>
              <a:cs typeface="Times New Roman" panose="02020603050405020304" pitchFamily="18" charset="0"/>
            </a:rPr>
            <a:t>шаардлага</a:t>
          </a:r>
          <a:endParaRPr lang="en-US" sz="1200" b="1" kern="1200" dirty="0">
            <a:latin typeface="Times New Roman" panose="02020603050405020304" pitchFamily="18" charset="0"/>
            <a:cs typeface="Times New Roman" panose="02020603050405020304" pitchFamily="18" charset="0"/>
          </a:endParaRPr>
        </a:p>
        <a:p>
          <a:pPr marL="114300" lvl="1" indent="-114300" algn="l" defTabSz="533400">
            <a:lnSpc>
              <a:spcPct val="90000"/>
            </a:lnSpc>
            <a:spcBef>
              <a:spcPct val="0"/>
            </a:spcBef>
            <a:spcAft>
              <a:spcPct val="15000"/>
            </a:spcAft>
            <a:buChar char="•"/>
          </a:pPr>
          <a:endParaRPr lang="en-US" sz="1200" b="1" kern="1200" dirty="0">
            <a:latin typeface="Times New Roman" panose="02020603050405020304" pitchFamily="18" charset="0"/>
            <a:cs typeface="Times New Roman" panose="02020603050405020304" pitchFamily="18" charset="0"/>
          </a:endParaRPr>
        </a:p>
        <a:p>
          <a:pPr marL="114300" lvl="1" indent="-114300" algn="l" defTabSz="533400">
            <a:lnSpc>
              <a:spcPct val="90000"/>
            </a:lnSpc>
            <a:spcBef>
              <a:spcPct val="0"/>
            </a:spcBef>
            <a:spcAft>
              <a:spcPct val="15000"/>
            </a:spcAft>
            <a:buChar char="•"/>
          </a:pPr>
          <a:r>
            <a:rPr lang="mn-MN" sz="1200" b="1" kern="1200" dirty="0">
              <a:latin typeface="Times New Roman" panose="02020603050405020304" pitchFamily="18" charset="0"/>
              <a:cs typeface="Times New Roman" panose="02020603050405020304" pitchFamily="18" charset="0"/>
            </a:rPr>
            <a:t>Давхцал үүсэхээр бол тусгай зөвшөөрөл олгохоос татгалзана</a:t>
          </a:r>
          <a:endParaRPr lang="en-US" sz="1200" b="1" kern="1200" dirty="0">
            <a:latin typeface="Times New Roman" panose="02020603050405020304" pitchFamily="18" charset="0"/>
            <a:cs typeface="Times New Roman" panose="02020603050405020304" pitchFamily="18" charset="0"/>
          </a:endParaRPr>
        </a:p>
        <a:p>
          <a:pPr marL="114300" lvl="1" indent="-114300" algn="l" defTabSz="533400">
            <a:lnSpc>
              <a:spcPct val="90000"/>
            </a:lnSpc>
            <a:spcBef>
              <a:spcPct val="0"/>
            </a:spcBef>
            <a:spcAft>
              <a:spcPct val="15000"/>
            </a:spcAft>
            <a:buChar char="•"/>
          </a:pPr>
          <a:endParaRPr lang="en-US" sz="1200" b="1" kern="1200" dirty="0">
            <a:latin typeface="Times New Roman" panose="02020603050405020304" pitchFamily="18" charset="0"/>
            <a:cs typeface="Times New Roman" panose="02020603050405020304" pitchFamily="18" charset="0"/>
          </a:endParaRPr>
        </a:p>
        <a:p>
          <a:pPr marL="114300" lvl="1" indent="-114300" algn="l" defTabSz="533400">
            <a:lnSpc>
              <a:spcPct val="90000"/>
            </a:lnSpc>
            <a:spcBef>
              <a:spcPct val="0"/>
            </a:spcBef>
            <a:spcAft>
              <a:spcPct val="15000"/>
            </a:spcAft>
            <a:buChar char="•"/>
          </a:pPr>
          <a:r>
            <a:rPr lang="mn-MN" sz="1200" b="1" kern="1200" dirty="0">
              <a:latin typeface="Times New Roman" panose="02020603050405020304" pitchFamily="18" charset="0"/>
              <a:cs typeface="Times New Roman" panose="02020603050405020304" pitchFamily="18" charset="0"/>
            </a:rPr>
            <a:t>Тусгай зөвшөөрөл бүхий талбайнууд хоорондоо давхацсан бол </a:t>
          </a:r>
          <a:r>
            <a:rPr lang="en-US" sz="1200" b="1" kern="1200" dirty="0" err="1">
              <a:latin typeface="Times New Roman" panose="02020603050405020304" pitchFamily="18" charset="0"/>
              <a:cs typeface="Times New Roman" panose="02020603050405020304" pitchFamily="18" charset="0"/>
            </a:rPr>
            <a:t>тусгай</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зөвшөөрөл</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эзэмшигчдийн</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анхны</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өргөдөл</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болон</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талбайн</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хилийн</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хэмжилтийн</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тайланг</a:t>
          </a:r>
          <a:r>
            <a:rPr lang="en-US" sz="1200" b="1" kern="1200" dirty="0">
              <a:latin typeface="Times New Roman" panose="02020603050405020304" pitchFamily="18" charset="0"/>
              <a:cs typeface="Times New Roman" panose="02020603050405020304" pitchFamily="18" charset="0"/>
            </a:rPr>
            <a:t> </a:t>
          </a:r>
          <a:r>
            <a:rPr lang="en-US" sz="1200" b="1" kern="1200" dirty="0" err="1">
              <a:latin typeface="Times New Roman" panose="02020603050405020304" pitchFamily="18" charset="0"/>
              <a:cs typeface="Times New Roman" panose="02020603050405020304" pitchFamily="18" charset="0"/>
            </a:rPr>
            <a:t>үндэслэн</a:t>
          </a:r>
          <a:r>
            <a:rPr lang="en-US" sz="1200" b="1" kern="1200" dirty="0">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талбайн</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хил</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булангийн</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цэгийн</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солбицлууд</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зөв</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бүртгэгдсэн</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эсэхийг</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шалгана</a:t>
          </a:r>
          <a:r>
            <a:rPr lang="mn-MN" sz="1200" b="1" kern="1200" dirty="0">
              <a:latin typeface="Times New Roman" panose="02020603050405020304" pitchFamily="18" charset="0"/>
              <a:cs typeface="Times New Roman" panose="02020603050405020304" pitchFamily="18" charset="0"/>
            </a:rPr>
            <a:t>. </a:t>
          </a:r>
          <a:endParaRPr lang="en-US" sz="1200" b="1" kern="1200" dirty="0">
            <a:latin typeface="Times New Roman" panose="02020603050405020304" pitchFamily="18" charset="0"/>
            <a:cs typeface="Times New Roman" panose="02020603050405020304" pitchFamily="18" charset="0"/>
          </a:endParaRPr>
        </a:p>
        <a:p>
          <a:pPr marL="114300" lvl="1" indent="-114300" algn="l" defTabSz="533400">
            <a:lnSpc>
              <a:spcPct val="90000"/>
            </a:lnSpc>
            <a:spcBef>
              <a:spcPct val="0"/>
            </a:spcBef>
            <a:spcAft>
              <a:spcPct val="15000"/>
            </a:spcAft>
            <a:buChar char="•"/>
          </a:pPr>
          <a:endParaRPr lang="en-US" sz="1200" b="1" kern="1200" dirty="0">
            <a:latin typeface="Times New Roman" panose="02020603050405020304" pitchFamily="18" charset="0"/>
            <a:cs typeface="Times New Roman" panose="02020603050405020304" pitchFamily="18" charset="0"/>
          </a:endParaRPr>
        </a:p>
        <a:p>
          <a:pPr marL="114300" lvl="1" indent="-114300" algn="l" defTabSz="533400">
            <a:lnSpc>
              <a:spcPct val="90000"/>
            </a:lnSpc>
            <a:spcBef>
              <a:spcPct val="0"/>
            </a:spcBef>
            <a:spcAft>
              <a:spcPct val="15000"/>
            </a:spcAft>
            <a:buChar char="•"/>
          </a:pPr>
          <a:r>
            <a:rPr lang="mn-MN" sz="1200" b="1" kern="1200" dirty="0">
              <a:latin typeface="Times New Roman" panose="02020603050405020304" pitchFamily="18" charset="0"/>
              <a:cs typeface="Times New Roman" panose="02020603050405020304" pitchFamily="18" charset="0"/>
            </a:rPr>
            <a:t>Д</a:t>
          </a:r>
          <a:r>
            <a:rPr lang="en-US" sz="1200" b="1" kern="1200" dirty="0" err="1">
              <a:latin typeface="Times New Roman" panose="02020603050405020304" pitchFamily="18" charset="0"/>
              <a:cs typeface="Times New Roman" panose="02020603050405020304" pitchFamily="18" charset="0"/>
            </a:rPr>
            <a:t>авх</a:t>
          </a:r>
          <a:r>
            <a:rPr lang="mn-MN" sz="1200" b="1" kern="1200" dirty="0">
              <a:latin typeface="Times New Roman" panose="02020603050405020304" pitchFamily="18" charset="0"/>
              <a:cs typeface="Times New Roman" panose="02020603050405020304" pitchFamily="18" charset="0"/>
            </a:rPr>
            <a:t>ацсан бол</a:t>
          </a:r>
          <a:r>
            <a:rPr lang="en-US" sz="1200" b="1" kern="1200" dirty="0">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сүүлд</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авсан</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тусгай</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зөвшөөрлөөр</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олгогдсон</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талбайд</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зохих</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өөрчлөлтийг</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оруулж</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давхцалыг</a:t>
          </a:r>
          <a:r>
            <a:rPr lang="en-US" sz="1200" b="1" kern="1200" dirty="0">
              <a:solidFill>
                <a:srgbClr val="FF0000"/>
              </a:solidFill>
              <a:latin typeface="Times New Roman" panose="02020603050405020304" pitchFamily="18" charset="0"/>
              <a:cs typeface="Times New Roman" panose="02020603050405020304" pitchFamily="18" charset="0"/>
            </a:rPr>
            <a:t> </a:t>
          </a:r>
          <a:r>
            <a:rPr lang="en-US" sz="1200" b="1" kern="1200" dirty="0" err="1">
              <a:solidFill>
                <a:srgbClr val="FF0000"/>
              </a:solidFill>
              <a:latin typeface="Times New Roman" panose="02020603050405020304" pitchFamily="18" charset="0"/>
              <a:cs typeface="Times New Roman" panose="02020603050405020304" pitchFamily="18" charset="0"/>
            </a:rPr>
            <a:t>арилгана</a:t>
          </a:r>
          <a:r>
            <a:rPr lang="mn-MN" sz="1200" b="1" kern="1200" dirty="0">
              <a:latin typeface="Times New Roman" panose="02020603050405020304" pitchFamily="18" charset="0"/>
              <a:cs typeface="Times New Roman" panose="02020603050405020304" pitchFamily="18" charset="0"/>
            </a:rPr>
            <a:t>.</a:t>
          </a:r>
          <a:r>
            <a:rPr lang="en-US" sz="1200" b="1" kern="1200" dirty="0">
              <a:latin typeface="Times New Roman" panose="02020603050405020304" pitchFamily="18" charset="0"/>
              <a:cs typeface="Times New Roman" panose="02020603050405020304" pitchFamily="18" charset="0"/>
            </a:rPr>
            <a:t> </a:t>
          </a:r>
          <a:r>
            <a:rPr lang="mn-MN" sz="1200" b="1" kern="1200" dirty="0">
              <a:latin typeface="Times New Roman" panose="02020603050405020304" pitchFamily="18" charset="0"/>
              <a:cs typeface="Times New Roman" panose="02020603050405020304" pitchFamily="18" charset="0"/>
            </a:rPr>
            <a:t> </a:t>
          </a:r>
          <a:endParaRPr lang="en-US" sz="1200" b="1" kern="1200" dirty="0">
            <a:latin typeface="Times New Roman" panose="02020603050405020304" pitchFamily="18" charset="0"/>
            <a:cs typeface="Times New Roman" panose="02020603050405020304" pitchFamily="18" charset="0"/>
          </a:endParaRPr>
        </a:p>
      </dsp:txBody>
      <dsp:txXfrm>
        <a:off x="3514164" y="2688682"/>
        <a:ext cx="6123747" cy="2092565"/>
      </dsp:txXfrm>
    </dsp:sp>
    <dsp:sp modelId="{8AB4E2E6-D361-4CCB-9E53-0EAAB33B376B}">
      <dsp:nvSpPr>
        <dsp:cNvPr id="0" name=""/>
        <dsp:cNvSpPr/>
      </dsp:nvSpPr>
      <dsp:spPr>
        <a:xfrm>
          <a:off x="6214" y="2819871"/>
          <a:ext cx="3507950" cy="18301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mn-MN" sz="2800" kern="1200" dirty="0"/>
            <a:t>Ашигт малтмалын тухай хууль</a:t>
          </a:r>
          <a:endParaRPr lang="en-US" sz="2800" kern="1200" dirty="0"/>
        </a:p>
      </dsp:txBody>
      <dsp:txXfrm>
        <a:off x="95556" y="2909213"/>
        <a:ext cx="3329266" cy="165150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3206F-D87E-4D22-8F1F-22C06A38954E}" type="datetimeFigureOut">
              <a:rPr lang="en-US" smtClean="0"/>
              <a:t>9/13/20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7EBB71-93DA-4CEC-B354-46A2C8BD20AD}" type="slidenum">
              <a:rPr lang="en-US" smtClean="0"/>
              <a:t>‹#›</a:t>
            </a:fld>
            <a:endParaRPr lang="en-US"/>
          </a:p>
        </p:txBody>
      </p:sp>
    </p:spTree>
    <p:extLst>
      <p:ext uri="{BB962C8B-B14F-4D97-AF65-F5344CB8AC3E}">
        <p14:creationId xmlns:p14="http://schemas.microsoft.com/office/powerpoint/2010/main" val="2306635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2ADE7-0CB1-49A8-8B4B-214E9841E96E}"/>
              </a:ext>
            </a:extLst>
          </p:cNvPr>
          <p:cNvSpPr>
            <a:spLocks noGrp="1"/>
          </p:cNvSpPr>
          <p:nvPr>
            <p:ph type="ctrTitle"/>
          </p:nvPr>
        </p:nvSpPr>
        <p:spPr>
          <a:xfrm>
            <a:off x="1524000" y="1122363"/>
            <a:ext cx="9144000" cy="2387600"/>
          </a:xfrm>
        </p:spPr>
        <p:txBody>
          <a:bodyPr anchor="b"/>
          <a:lstStyle>
            <a:lvl1pPr algn="l">
              <a:defRPr sz="600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9DF98495-AE96-4E65-93BE-FEF39FB8C05F}"/>
              </a:ext>
            </a:extLst>
          </p:cNvPr>
          <p:cNvSpPr>
            <a:spLocks noGrp="1"/>
          </p:cNvSpPr>
          <p:nvPr>
            <p:ph type="subTitle" idx="1"/>
          </p:nvPr>
        </p:nvSpPr>
        <p:spPr>
          <a:xfrm>
            <a:off x="1524000" y="3602038"/>
            <a:ext cx="9144000" cy="1655762"/>
          </a:xfrm>
        </p:spPr>
        <p:txBody>
          <a:bodyPr/>
          <a:lstStyle>
            <a:lvl1pPr marL="0" indent="0" algn="l">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BCF8B66-98E1-4347-AABB-D4CBF955BE04}"/>
              </a:ext>
            </a:extLst>
          </p:cNvPr>
          <p:cNvSpPr>
            <a:spLocks noGrp="1"/>
          </p:cNvSpPr>
          <p:nvPr>
            <p:ph type="dt" sz="half" idx="10"/>
          </p:nvPr>
        </p:nvSpPr>
        <p:spPr/>
        <p:txBody>
          <a:bodyPr/>
          <a:lstStyle>
            <a:lvl1pPr>
              <a:defRPr>
                <a:solidFill>
                  <a:schemeClr val="bg1"/>
                </a:solidFill>
              </a:defRPr>
            </a:lvl1pPr>
          </a:lstStyle>
          <a:p>
            <a:fld id="{1C9DB22A-B42E-40E7-A000-FC12401D664D}" type="datetimeFigureOut">
              <a:rPr lang="en-US" smtClean="0"/>
              <a:pPr/>
              <a:t>9/13/20</a:t>
            </a:fld>
            <a:endParaRPr lang="en-US"/>
          </a:p>
        </p:txBody>
      </p:sp>
      <p:sp>
        <p:nvSpPr>
          <p:cNvPr id="5" name="Footer Placeholder 4">
            <a:extLst>
              <a:ext uri="{FF2B5EF4-FFF2-40B4-BE49-F238E27FC236}">
                <a16:creationId xmlns:a16="http://schemas.microsoft.com/office/drawing/2014/main" id="{46659C4D-8EB6-4F70-9B39-8C71A2DC93FC}"/>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18794FD8-5BE0-409B-A747-BD01C7003DD5}"/>
              </a:ext>
            </a:extLst>
          </p:cNvPr>
          <p:cNvSpPr>
            <a:spLocks noGrp="1"/>
          </p:cNvSpPr>
          <p:nvPr>
            <p:ph type="sldNum" sz="quarter" idx="12"/>
          </p:nvPr>
        </p:nvSpPr>
        <p:spPr/>
        <p:txBody>
          <a:bodyPr/>
          <a:lstStyle>
            <a:lvl1pPr>
              <a:defRPr>
                <a:solidFill>
                  <a:schemeClr val="accent5"/>
                </a:solidFill>
              </a:defRPr>
            </a:lvl1pPr>
          </a:lstStyle>
          <a:p>
            <a:fld id="{21758D26-F209-4A79-8F7F-66DC20D7963A}" type="slidenum">
              <a:rPr lang="en-US" smtClean="0"/>
              <a:pPr/>
              <a:t>‹#›</a:t>
            </a:fld>
            <a:endParaRPr lang="en-US" dirty="0"/>
          </a:p>
        </p:txBody>
      </p:sp>
    </p:spTree>
    <p:extLst>
      <p:ext uri="{BB962C8B-B14F-4D97-AF65-F5344CB8AC3E}">
        <p14:creationId xmlns:p14="http://schemas.microsoft.com/office/powerpoint/2010/main" val="233556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1_Blank">
    <p:bg>
      <p:bgPr>
        <a:solidFill>
          <a:schemeClr val="accent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CA97F-4605-4EBF-95F6-6D2B65AA8D7D}"/>
              </a:ext>
            </a:extLst>
          </p:cNvPr>
          <p:cNvSpPr>
            <a:spLocks noGrp="1"/>
          </p:cNvSpPr>
          <p:nvPr>
            <p:ph type="dt" sz="half" idx="10"/>
          </p:nvPr>
        </p:nvSpPr>
        <p:spPr/>
        <p:txBody>
          <a:bodyPr/>
          <a:lstStyle>
            <a:lvl1pPr>
              <a:defRPr>
                <a:solidFill>
                  <a:schemeClr val="bg1"/>
                </a:solidFill>
              </a:defRPr>
            </a:lvl1pPr>
          </a:lstStyle>
          <a:p>
            <a:fld id="{1C9DB22A-B42E-40E7-A000-FC12401D664D}" type="datetimeFigureOut">
              <a:rPr lang="en-US" smtClean="0"/>
              <a:pPr/>
              <a:t>9/13/20</a:t>
            </a:fld>
            <a:endParaRPr lang="en-US"/>
          </a:p>
        </p:txBody>
      </p:sp>
      <p:sp>
        <p:nvSpPr>
          <p:cNvPr id="3" name="Footer Placeholder 2">
            <a:extLst>
              <a:ext uri="{FF2B5EF4-FFF2-40B4-BE49-F238E27FC236}">
                <a16:creationId xmlns:a16="http://schemas.microsoft.com/office/drawing/2014/main" id="{A88A0694-80E5-4DF8-9BD6-A09E56458700}"/>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4" name="Slide Number Placeholder 3">
            <a:extLst>
              <a:ext uri="{FF2B5EF4-FFF2-40B4-BE49-F238E27FC236}">
                <a16:creationId xmlns:a16="http://schemas.microsoft.com/office/drawing/2014/main" id="{77DF56D8-C65F-46B3-B949-0E20BEA7B447}"/>
              </a:ext>
            </a:extLst>
          </p:cNvPr>
          <p:cNvSpPr>
            <a:spLocks noGrp="1"/>
          </p:cNvSpPr>
          <p:nvPr>
            <p:ph type="sldNum" sz="quarter" idx="12"/>
          </p:nvPr>
        </p:nvSpPr>
        <p:spPr/>
        <p:txBody>
          <a:bodyPr/>
          <a:lstStyle>
            <a:lvl1pPr>
              <a:defRPr>
                <a:solidFill>
                  <a:schemeClr val="accent5"/>
                </a:solidFill>
              </a:defRPr>
            </a:lvl1pPr>
          </a:lstStyle>
          <a:p>
            <a:fld id="{21758D26-F209-4A79-8F7F-66DC20D7963A}" type="slidenum">
              <a:rPr lang="en-US" smtClean="0"/>
              <a:pPr/>
              <a:t>‹#›</a:t>
            </a:fld>
            <a:endParaRPr lang="en-US"/>
          </a:p>
        </p:txBody>
      </p:sp>
    </p:spTree>
    <p:extLst>
      <p:ext uri="{BB962C8B-B14F-4D97-AF65-F5344CB8AC3E}">
        <p14:creationId xmlns:p14="http://schemas.microsoft.com/office/powerpoint/2010/main" val="457442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3EB50-2019-4CA7-92E6-D4B9033A33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8E61D1-3A0F-449A-BD7B-BA767E12E3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FD3E7B-363F-4321-8A11-A0069E0675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C0F860-C851-46B5-81B5-AF0D32C6FD15}"/>
              </a:ext>
            </a:extLst>
          </p:cNvPr>
          <p:cNvSpPr>
            <a:spLocks noGrp="1"/>
          </p:cNvSpPr>
          <p:nvPr>
            <p:ph type="dt" sz="half" idx="10"/>
          </p:nvPr>
        </p:nvSpPr>
        <p:spPr/>
        <p:txBody>
          <a:bodyPr/>
          <a:lstStyle/>
          <a:p>
            <a:fld id="{1C9DB22A-B42E-40E7-A000-FC12401D664D}" type="datetimeFigureOut">
              <a:rPr lang="en-US" smtClean="0"/>
              <a:t>9/13/20</a:t>
            </a:fld>
            <a:endParaRPr lang="en-US"/>
          </a:p>
        </p:txBody>
      </p:sp>
      <p:sp>
        <p:nvSpPr>
          <p:cNvPr id="6" name="Footer Placeholder 5">
            <a:extLst>
              <a:ext uri="{FF2B5EF4-FFF2-40B4-BE49-F238E27FC236}">
                <a16:creationId xmlns:a16="http://schemas.microsoft.com/office/drawing/2014/main" id="{544153FC-B187-483A-BEAD-8F95D8E329F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DE9A12-7320-4C29-8634-069BBDE19F08}"/>
              </a:ext>
            </a:extLst>
          </p:cNvPr>
          <p:cNvSpPr>
            <a:spLocks noGrp="1"/>
          </p:cNvSpPr>
          <p:nvPr>
            <p:ph type="sldNum" sz="quarter" idx="12"/>
          </p:nvPr>
        </p:nvSpPr>
        <p:spPr/>
        <p:txBody>
          <a:bodyPr/>
          <a:lstStyle/>
          <a:p>
            <a:fld id="{21758D26-F209-4A79-8F7F-66DC20D7963A}" type="slidenum">
              <a:rPr lang="en-US" smtClean="0"/>
              <a:t>‹#›</a:t>
            </a:fld>
            <a:endParaRPr lang="en-US"/>
          </a:p>
        </p:txBody>
      </p:sp>
      <p:grpSp>
        <p:nvGrpSpPr>
          <p:cNvPr id="8" name="Group 7">
            <a:extLst>
              <a:ext uri="{FF2B5EF4-FFF2-40B4-BE49-F238E27FC236}">
                <a16:creationId xmlns:a16="http://schemas.microsoft.com/office/drawing/2014/main" id="{E15741B0-9029-4F44-BD6C-8F29C5CE26D3}"/>
              </a:ext>
            </a:extLst>
          </p:cNvPr>
          <p:cNvGrpSpPr/>
          <p:nvPr userDrawn="1"/>
        </p:nvGrpSpPr>
        <p:grpSpPr>
          <a:xfrm>
            <a:off x="348932" y="0"/>
            <a:ext cx="330835" cy="2057400"/>
            <a:chOff x="348932" y="-374650"/>
            <a:chExt cx="330835" cy="2057400"/>
          </a:xfrm>
        </p:grpSpPr>
        <p:sp>
          <p:nvSpPr>
            <p:cNvPr id="9" name="Rectangle 8">
              <a:extLst>
                <a:ext uri="{FF2B5EF4-FFF2-40B4-BE49-F238E27FC236}">
                  <a16:creationId xmlns:a16="http://schemas.microsoft.com/office/drawing/2014/main" id="{983A93E9-E840-4E13-9C87-E333DF69371F}"/>
                </a:ext>
              </a:extLst>
            </p:cNvPr>
            <p:cNvSpPr/>
            <p:nvPr userDrawn="1"/>
          </p:nvSpPr>
          <p:spPr>
            <a:xfrm>
              <a:off x="348932" y="-374650"/>
              <a:ext cx="330835" cy="19240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0" name="Rectangle 9">
              <a:extLst>
                <a:ext uri="{FF2B5EF4-FFF2-40B4-BE49-F238E27FC236}">
                  <a16:creationId xmlns:a16="http://schemas.microsoft.com/office/drawing/2014/main" id="{82A76B73-ED05-4546-B729-58662386F696}"/>
                </a:ext>
              </a:extLst>
            </p:cNvPr>
            <p:cNvSpPr/>
            <p:nvPr userDrawn="1"/>
          </p:nvSpPr>
          <p:spPr>
            <a:xfrm>
              <a:off x="348932" y="1549400"/>
              <a:ext cx="330835" cy="133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chemeClr val="accent5"/>
                </a:solidFill>
              </a:endParaRPr>
            </a:p>
          </p:txBody>
        </p:sp>
      </p:grpSp>
    </p:spTree>
    <p:extLst>
      <p:ext uri="{BB962C8B-B14F-4D97-AF65-F5344CB8AC3E}">
        <p14:creationId xmlns:p14="http://schemas.microsoft.com/office/powerpoint/2010/main" val="2230361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72021CAC-DF32-4114-B9DD-99DABF12F91A}"/>
              </a:ext>
            </a:extLst>
          </p:cNvPr>
          <p:cNvSpPr>
            <a:spLocks noGrp="1"/>
          </p:cNvSpPr>
          <p:nvPr>
            <p:ph type="pic" idx="1"/>
          </p:nvPr>
        </p:nvSpPr>
        <p:spPr>
          <a:xfrm>
            <a:off x="8362950" y="0"/>
            <a:ext cx="3829050" cy="6858000"/>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2" name="Title 1">
            <a:extLst>
              <a:ext uri="{FF2B5EF4-FFF2-40B4-BE49-F238E27FC236}">
                <a16:creationId xmlns:a16="http://schemas.microsoft.com/office/drawing/2014/main" id="{4C03EB50-2019-4CA7-92E6-D4B9033A33CE}"/>
              </a:ext>
            </a:extLst>
          </p:cNvPr>
          <p:cNvSpPr>
            <a:spLocks noGrp="1"/>
          </p:cNvSpPr>
          <p:nvPr>
            <p:ph type="title"/>
          </p:nvPr>
        </p:nvSpPr>
        <p:spPr>
          <a:xfrm>
            <a:off x="839788" y="457200"/>
            <a:ext cx="5370512" cy="1600200"/>
          </a:xfrm>
        </p:spPr>
        <p:txBody>
          <a:bodyPr anchor="b"/>
          <a:lstStyle>
            <a:lvl1pPr>
              <a:defRPr sz="3200">
                <a:solidFill>
                  <a:schemeClr val="accent1"/>
                </a:solidFill>
              </a:defRPr>
            </a:lvl1pPr>
          </a:lstStyle>
          <a:p>
            <a:r>
              <a:rPr lang="en-US" dirty="0"/>
              <a:t>Click to edit Master title style</a:t>
            </a:r>
          </a:p>
        </p:txBody>
      </p:sp>
      <p:sp>
        <p:nvSpPr>
          <p:cNvPr id="4" name="Text Placeholder 3">
            <a:extLst>
              <a:ext uri="{FF2B5EF4-FFF2-40B4-BE49-F238E27FC236}">
                <a16:creationId xmlns:a16="http://schemas.microsoft.com/office/drawing/2014/main" id="{5CFD3E7B-363F-4321-8A11-A0069E067567}"/>
              </a:ext>
            </a:extLst>
          </p:cNvPr>
          <p:cNvSpPr>
            <a:spLocks noGrp="1"/>
          </p:cNvSpPr>
          <p:nvPr>
            <p:ph type="body" sz="half" idx="2"/>
          </p:nvPr>
        </p:nvSpPr>
        <p:spPr>
          <a:xfrm>
            <a:off x="839788" y="2057400"/>
            <a:ext cx="7313612" cy="3811588"/>
          </a:xfrm>
        </p:spPr>
        <p:txBody>
          <a:bodyPr/>
          <a:lstStyle>
            <a:lvl1pPr marL="0" indent="0">
              <a:buNone/>
              <a:defRPr sz="1600">
                <a:solidFill>
                  <a:schemeClr val="accent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C0F860-C851-46B5-81B5-AF0D32C6FD15}"/>
              </a:ext>
            </a:extLst>
          </p:cNvPr>
          <p:cNvSpPr>
            <a:spLocks noGrp="1"/>
          </p:cNvSpPr>
          <p:nvPr>
            <p:ph type="dt" sz="half" idx="10"/>
          </p:nvPr>
        </p:nvSpPr>
        <p:spPr/>
        <p:txBody>
          <a:bodyPr/>
          <a:lstStyle>
            <a:lvl1pPr>
              <a:defRPr>
                <a:solidFill>
                  <a:schemeClr val="accent1"/>
                </a:solidFill>
              </a:defRPr>
            </a:lvl1pPr>
          </a:lstStyle>
          <a:p>
            <a:fld id="{1C9DB22A-B42E-40E7-A000-FC12401D664D}" type="datetimeFigureOut">
              <a:rPr lang="en-US" smtClean="0"/>
              <a:pPr/>
              <a:t>9/13/20</a:t>
            </a:fld>
            <a:endParaRPr lang="en-US"/>
          </a:p>
        </p:txBody>
      </p:sp>
      <p:sp>
        <p:nvSpPr>
          <p:cNvPr id="6" name="Footer Placeholder 5">
            <a:extLst>
              <a:ext uri="{FF2B5EF4-FFF2-40B4-BE49-F238E27FC236}">
                <a16:creationId xmlns:a16="http://schemas.microsoft.com/office/drawing/2014/main" id="{544153FC-B187-483A-BEAD-8F95D8E329F6}"/>
              </a:ext>
            </a:extLst>
          </p:cNvPr>
          <p:cNvSpPr>
            <a:spLocks noGrp="1"/>
          </p:cNvSpPr>
          <p:nvPr>
            <p:ph type="ftr" sz="quarter" idx="11"/>
          </p:nvPr>
        </p:nvSpPr>
        <p:spPr/>
        <p:txBody>
          <a:bodyPr/>
          <a:lstStyle>
            <a:lvl1pPr>
              <a:defRPr>
                <a:solidFill>
                  <a:schemeClr val="accent1"/>
                </a:solidFill>
              </a:defRPr>
            </a:lvl1pPr>
          </a:lstStyle>
          <a:p>
            <a:endParaRPr lang="en-US" dirty="0"/>
          </a:p>
        </p:txBody>
      </p:sp>
      <p:sp>
        <p:nvSpPr>
          <p:cNvPr id="7" name="Slide Number Placeholder 6">
            <a:extLst>
              <a:ext uri="{FF2B5EF4-FFF2-40B4-BE49-F238E27FC236}">
                <a16:creationId xmlns:a16="http://schemas.microsoft.com/office/drawing/2014/main" id="{F4DE9A12-7320-4C29-8634-069BBDE19F08}"/>
              </a:ext>
            </a:extLst>
          </p:cNvPr>
          <p:cNvSpPr>
            <a:spLocks noGrp="1"/>
          </p:cNvSpPr>
          <p:nvPr>
            <p:ph type="sldNum" sz="quarter" idx="12"/>
          </p:nvPr>
        </p:nvSpPr>
        <p:spPr>
          <a:solidFill>
            <a:schemeClr val="accent5"/>
          </a:solidFill>
        </p:spPr>
        <p:txBody>
          <a:bodyPr/>
          <a:lstStyle>
            <a:lvl1pPr>
              <a:defRPr>
                <a:solidFill>
                  <a:schemeClr val="accent1"/>
                </a:solidFill>
              </a:defRPr>
            </a:lvl1pPr>
          </a:lstStyle>
          <a:p>
            <a:fld id="{21758D26-F209-4A79-8F7F-66DC20D7963A}" type="slidenum">
              <a:rPr lang="en-US" smtClean="0"/>
              <a:pPr/>
              <a:t>‹#›</a:t>
            </a:fld>
            <a:endParaRPr lang="en-US"/>
          </a:p>
        </p:txBody>
      </p:sp>
      <p:grpSp>
        <p:nvGrpSpPr>
          <p:cNvPr id="10" name="Group 9">
            <a:extLst>
              <a:ext uri="{FF2B5EF4-FFF2-40B4-BE49-F238E27FC236}">
                <a16:creationId xmlns:a16="http://schemas.microsoft.com/office/drawing/2014/main" id="{4E15BFA0-3E80-4D45-9667-79FB4F5833E1}"/>
              </a:ext>
            </a:extLst>
          </p:cNvPr>
          <p:cNvGrpSpPr/>
          <p:nvPr userDrawn="1"/>
        </p:nvGrpSpPr>
        <p:grpSpPr>
          <a:xfrm>
            <a:off x="348932" y="0"/>
            <a:ext cx="330835" cy="2057400"/>
            <a:chOff x="348932" y="-374650"/>
            <a:chExt cx="330835" cy="2057400"/>
          </a:xfrm>
        </p:grpSpPr>
        <p:sp>
          <p:nvSpPr>
            <p:cNvPr id="11" name="Rectangle 10">
              <a:extLst>
                <a:ext uri="{FF2B5EF4-FFF2-40B4-BE49-F238E27FC236}">
                  <a16:creationId xmlns:a16="http://schemas.microsoft.com/office/drawing/2014/main" id="{C6D60132-7E6C-4FF5-A302-BF93D8876179}"/>
                </a:ext>
              </a:extLst>
            </p:cNvPr>
            <p:cNvSpPr/>
            <p:nvPr userDrawn="1"/>
          </p:nvSpPr>
          <p:spPr>
            <a:xfrm>
              <a:off x="348932" y="-374650"/>
              <a:ext cx="330835" cy="19240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2" name="Rectangle 11">
              <a:extLst>
                <a:ext uri="{FF2B5EF4-FFF2-40B4-BE49-F238E27FC236}">
                  <a16:creationId xmlns:a16="http://schemas.microsoft.com/office/drawing/2014/main" id="{19FADF2A-9FB4-41CA-A87A-F0EE10F027A8}"/>
                </a:ext>
              </a:extLst>
            </p:cNvPr>
            <p:cNvSpPr/>
            <p:nvPr userDrawn="1"/>
          </p:nvSpPr>
          <p:spPr>
            <a:xfrm>
              <a:off x="348932" y="1549400"/>
              <a:ext cx="330835" cy="133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chemeClr val="accent5"/>
                </a:solidFill>
              </a:endParaRPr>
            </a:p>
          </p:txBody>
        </p:sp>
      </p:grpSp>
    </p:spTree>
    <p:extLst>
      <p:ext uri="{BB962C8B-B14F-4D97-AF65-F5344CB8AC3E}">
        <p14:creationId xmlns:p14="http://schemas.microsoft.com/office/powerpoint/2010/main" val="2699401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B19E2-7A36-4213-9E4A-A75F055F51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C057787-85CE-471A-81D4-C8B825EE87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5EEBA4-EA87-4C92-A99A-932F04E1CA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176DEE-1636-4B79-8EEF-8952585A82FF}"/>
              </a:ext>
            </a:extLst>
          </p:cNvPr>
          <p:cNvSpPr>
            <a:spLocks noGrp="1"/>
          </p:cNvSpPr>
          <p:nvPr>
            <p:ph type="dt" sz="half" idx="10"/>
          </p:nvPr>
        </p:nvSpPr>
        <p:spPr/>
        <p:txBody>
          <a:bodyPr/>
          <a:lstStyle/>
          <a:p>
            <a:fld id="{1C9DB22A-B42E-40E7-A000-FC12401D664D}" type="datetimeFigureOut">
              <a:rPr lang="en-US" smtClean="0"/>
              <a:t>9/13/20</a:t>
            </a:fld>
            <a:endParaRPr lang="en-US"/>
          </a:p>
        </p:txBody>
      </p:sp>
      <p:sp>
        <p:nvSpPr>
          <p:cNvPr id="6" name="Footer Placeholder 5">
            <a:extLst>
              <a:ext uri="{FF2B5EF4-FFF2-40B4-BE49-F238E27FC236}">
                <a16:creationId xmlns:a16="http://schemas.microsoft.com/office/drawing/2014/main" id="{5FDDCE69-1647-4F4D-BE2A-CD10FEDB87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C3DBE0-9A4F-4D97-AC53-B99B5B4F7C45}"/>
              </a:ext>
            </a:extLst>
          </p:cNvPr>
          <p:cNvSpPr>
            <a:spLocks noGrp="1"/>
          </p:cNvSpPr>
          <p:nvPr>
            <p:ph type="sldNum" sz="quarter" idx="12"/>
          </p:nvPr>
        </p:nvSpPr>
        <p:spPr/>
        <p:txBody>
          <a:bodyPr/>
          <a:lstStyle/>
          <a:p>
            <a:fld id="{21758D26-F209-4A79-8F7F-66DC20D7963A}" type="slidenum">
              <a:rPr lang="en-US" smtClean="0"/>
              <a:t>‹#›</a:t>
            </a:fld>
            <a:endParaRPr lang="en-US"/>
          </a:p>
        </p:txBody>
      </p:sp>
      <p:grpSp>
        <p:nvGrpSpPr>
          <p:cNvPr id="8" name="Group 7">
            <a:extLst>
              <a:ext uri="{FF2B5EF4-FFF2-40B4-BE49-F238E27FC236}">
                <a16:creationId xmlns:a16="http://schemas.microsoft.com/office/drawing/2014/main" id="{250361CD-1CEA-4E3B-BACF-94E5DF7C860D}"/>
              </a:ext>
            </a:extLst>
          </p:cNvPr>
          <p:cNvGrpSpPr/>
          <p:nvPr userDrawn="1"/>
        </p:nvGrpSpPr>
        <p:grpSpPr>
          <a:xfrm>
            <a:off x="348932" y="0"/>
            <a:ext cx="330835" cy="2057400"/>
            <a:chOff x="348932" y="-374650"/>
            <a:chExt cx="330835" cy="2057400"/>
          </a:xfrm>
        </p:grpSpPr>
        <p:sp>
          <p:nvSpPr>
            <p:cNvPr id="9" name="Rectangle 8">
              <a:extLst>
                <a:ext uri="{FF2B5EF4-FFF2-40B4-BE49-F238E27FC236}">
                  <a16:creationId xmlns:a16="http://schemas.microsoft.com/office/drawing/2014/main" id="{809E63EC-C6F8-4D3C-BA22-53CE82E38FE4}"/>
                </a:ext>
              </a:extLst>
            </p:cNvPr>
            <p:cNvSpPr/>
            <p:nvPr userDrawn="1"/>
          </p:nvSpPr>
          <p:spPr>
            <a:xfrm>
              <a:off x="348932" y="-374650"/>
              <a:ext cx="330835" cy="19240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0" name="Rectangle 9">
              <a:extLst>
                <a:ext uri="{FF2B5EF4-FFF2-40B4-BE49-F238E27FC236}">
                  <a16:creationId xmlns:a16="http://schemas.microsoft.com/office/drawing/2014/main" id="{B892EDAD-1260-43C4-A2FA-BF2017060D49}"/>
                </a:ext>
              </a:extLst>
            </p:cNvPr>
            <p:cNvSpPr/>
            <p:nvPr userDrawn="1"/>
          </p:nvSpPr>
          <p:spPr>
            <a:xfrm>
              <a:off x="348932" y="1549400"/>
              <a:ext cx="330835" cy="133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chemeClr val="accent5"/>
                </a:solidFill>
              </a:endParaRPr>
            </a:p>
          </p:txBody>
        </p:sp>
      </p:grpSp>
    </p:spTree>
    <p:extLst>
      <p:ext uri="{BB962C8B-B14F-4D97-AF65-F5344CB8AC3E}">
        <p14:creationId xmlns:p14="http://schemas.microsoft.com/office/powerpoint/2010/main" val="1692036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5D1D4-40D8-4A26-8CD5-CDF168DEDDD6}"/>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6CA9F560-896B-4CDD-9D5F-D87F5B7A40A8}"/>
              </a:ext>
            </a:extLst>
          </p:cNvPr>
          <p:cNvSpPr>
            <a:spLocks noGrp="1"/>
          </p:cNvSpPr>
          <p:nvPr>
            <p:ph idx="1"/>
          </p:nvPr>
        </p:nvSpPr>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DB083F-40AF-4A64-A25B-618237B4C2F5}"/>
              </a:ext>
            </a:extLst>
          </p:cNvPr>
          <p:cNvSpPr>
            <a:spLocks noGrp="1"/>
          </p:cNvSpPr>
          <p:nvPr>
            <p:ph type="dt" sz="half" idx="10"/>
          </p:nvPr>
        </p:nvSpPr>
        <p:spPr/>
        <p:txBody>
          <a:bodyPr/>
          <a:lstStyle>
            <a:lvl1pPr>
              <a:defRPr>
                <a:solidFill>
                  <a:schemeClr val="accent1"/>
                </a:solidFill>
              </a:defRPr>
            </a:lvl1pPr>
          </a:lstStyle>
          <a:p>
            <a:fld id="{1C9DB22A-B42E-40E7-A000-FC12401D664D}" type="datetimeFigureOut">
              <a:rPr lang="en-US" smtClean="0"/>
              <a:pPr/>
              <a:t>9/13/20</a:t>
            </a:fld>
            <a:endParaRPr lang="en-US"/>
          </a:p>
        </p:txBody>
      </p:sp>
      <p:sp>
        <p:nvSpPr>
          <p:cNvPr id="5" name="Footer Placeholder 4">
            <a:extLst>
              <a:ext uri="{FF2B5EF4-FFF2-40B4-BE49-F238E27FC236}">
                <a16:creationId xmlns:a16="http://schemas.microsoft.com/office/drawing/2014/main" id="{3F84845E-D454-46FB-8935-C33BA8A5121F}"/>
              </a:ext>
            </a:extLst>
          </p:cNvPr>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CF2CAAF8-5D8F-474C-9B84-28F4AFB38F23}"/>
              </a:ext>
            </a:extLst>
          </p:cNvPr>
          <p:cNvSpPr>
            <a:spLocks noGrp="1"/>
          </p:cNvSpPr>
          <p:nvPr>
            <p:ph type="sldNum" sz="quarter" idx="12"/>
          </p:nvPr>
        </p:nvSpPr>
        <p:spPr/>
        <p:txBody>
          <a:bodyPr/>
          <a:lstStyle>
            <a:lvl1pPr>
              <a:defRPr>
                <a:solidFill>
                  <a:schemeClr val="accent1"/>
                </a:solidFill>
              </a:defRPr>
            </a:lvl1pPr>
          </a:lstStyle>
          <a:p>
            <a:fld id="{21758D26-F209-4A79-8F7F-66DC20D7963A}" type="slidenum">
              <a:rPr lang="en-US" smtClean="0"/>
              <a:pPr/>
              <a:t>‹#›</a:t>
            </a:fld>
            <a:endParaRPr lang="en-US"/>
          </a:p>
        </p:txBody>
      </p:sp>
      <p:grpSp>
        <p:nvGrpSpPr>
          <p:cNvPr id="7" name="Group 6">
            <a:extLst>
              <a:ext uri="{FF2B5EF4-FFF2-40B4-BE49-F238E27FC236}">
                <a16:creationId xmlns:a16="http://schemas.microsoft.com/office/drawing/2014/main" id="{C4F90734-696D-45D5-A673-E52299C1AD33}"/>
              </a:ext>
            </a:extLst>
          </p:cNvPr>
          <p:cNvGrpSpPr/>
          <p:nvPr userDrawn="1"/>
        </p:nvGrpSpPr>
        <p:grpSpPr>
          <a:xfrm>
            <a:off x="348932" y="0"/>
            <a:ext cx="330835" cy="1682750"/>
            <a:chOff x="348932" y="0"/>
            <a:chExt cx="330835" cy="1682750"/>
          </a:xfrm>
        </p:grpSpPr>
        <p:sp>
          <p:nvSpPr>
            <p:cNvPr id="8" name="Rectangle 7">
              <a:extLst>
                <a:ext uri="{FF2B5EF4-FFF2-40B4-BE49-F238E27FC236}">
                  <a16:creationId xmlns:a16="http://schemas.microsoft.com/office/drawing/2014/main" id="{B66D000B-EEAF-422E-9C80-4554D40A56D1}"/>
                </a:ext>
              </a:extLst>
            </p:cNvPr>
            <p:cNvSpPr/>
            <p:nvPr userDrawn="1"/>
          </p:nvSpPr>
          <p:spPr>
            <a:xfrm>
              <a:off x="348932" y="0"/>
              <a:ext cx="330835" cy="1549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Rectangle 8">
              <a:extLst>
                <a:ext uri="{FF2B5EF4-FFF2-40B4-BE49-F238E27FC236}">
                  <a16:creationId xmlns:a16="http://schemas.microsoft.com/office/drawing/2014/main" id="{3649453B-DEC2-4C5B-B63F-9A14A9518701}"/>
                </a:ext>
              </a:extLst>
            </p:cNvPr>
            <p:cNvSpPr/>
            <p:nvPr userDrawn="1"/>
          </p:nvSpPr>
          <p:spPr>
            <a:xfrm>
              <a:off x="348932" y="1549400"/>
              <a:ext cx="330835" cy="133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chemeClr val="accent5"/>
                </a:solidFill>
              </a:endParaRPr>
            </a:p>
          </p:txBody>
        </p:sp>
      </p:grpSp>
    </p:spTree>
    <p:extLst>
      <p:ext uri="{BB962C8B-B14F-4D97-AF65-F5344CB8AC3E}">
        <p14:creationId xmlns:p14="http://schemas.microsoft.com/office/powerpoint/2010/main" val="1102542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0A4FB0F-B04A-404C-A485-420D2A415146}"/>
              </a:ext>
            </a:extLst>
          </p:cNvPr>
          <p:cNvSpPr/>
          <p:nvPr userDrawn="1"/>
        </p:nvSpPr>
        <p:spPr>
          <a:xfrm>
            <a:off x="0" y="0"/>
            <a:ext cx="12192000" cy="43910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622EF6-407F-46CC-9039-38A360B91489}"/>
              </a:ext>
            </a:extLst>
          </p:cNvPr>
          <p:cNvSpPr>
            <a:spLocks noGrp="1"/>
          </p:cNvSpPr>
          <p:nvPr>
            <p:ph type="title"/>
          </p:nvPr>
        </p:nvSpPr>
        <p:spPr>
          <a:xfrm>
            <a:off x="831850" y="1281113"/>
            <a:ext cx="10515600" cy="2852737"/>
          </a:xfrm>
        </p:spPr>
        <p:txBody>
          <a:bodyPr anchor="b"/>
          <a:lstStyle>
            <a:lvl1pPr>
              <a:defRPr sz="6000">
                <a:solidFill>
                  <a:schemeClr val="accent5"/>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D5FA537-D471-43D0-BBB6-CE747B438E75}"/>
              </a:ext>
            </a:extLst>
          </p:cNvPr>
          <p:cNvSpPr>
            <a:spLocks noGrp="1"/>
          </p:cNvSpPr>
          <p:nvPr>
            <p:ph type="body" idx="1"/>
          </p:nvPr>
        </p:nvSpPr>
        <p:spPr>
          <a:xfrm>
            <a:off x="831850" y="4589463"/>
            <a:ext cx="10515600" cy="1500187"/>
          </a:xfrm>
        </p:spPr>
        <p:txBody>
          <a:bodyPr/>
          <a:lstStyle>
            <a:lvl1pPr marL="0" indent="0">
              <a:buNone/>
              <a:defRPr sz="24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A697ED6-CD0D-4378-A064-110342F7D8BA}"/>
              </a:ext>
            </a:extLst>
          </p:cNvPr>
          <p:cNvSpPr>
            <a:spLocks noGrp="1"/>
          </p:cNvSpPr>
          <p:nvPr>
            <p:ph type="dt" sz="half" idx="10"/>
          </p:nvPr>
        </p:nvSpPr>
        <p:spPr/>
        <p:txBody>
          <a:bodyPr/>
          <a:lstStyle>
            <a:lvl1pPr>
              <a:defRPr>
                <a:solidFill>
                  <a:schemeClr val="accent1"/>
                </a:solidFill>
              </a:defRPr>
            </a:lvl1pPr>
          </a:lstStyle>
          <a:p>
            <a:fld id="{1C9DB22A-B42E-40E7-A000-FC12401D664D}" type="datetimeFigureOut">
              <a:rPr lang="en-US" smtClean="0"/>
              <a:pPr/>
              <a:t>9/13/20</a:t>
            </a:fld>
            <a:endParaRPr lang="en-US" dirty="0"/>
          </a:p>
        </p:txBody>
      </p:sp>
      <p:sp>
        <p:nvSpPr>
          <p:cNvPr id="5" name="Footer Placeholder 4">
            <a:extLst>
              <a:ext uri="{FF2B5EF4-FFF2-40B4-BE49-F238E27FC236}">
                <a16:creationId xmlns:a16="http://schemas.microsoft.com/office/drawing/2014/main" id="{9A7EC3F7-9DCE-4519-905B-6023001E5841}"/>
              </a:ext>
            </a:extLst>
          </p:cNvPr>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7335DD0D-CDCB-4207-B837-A1F9175B5ACC}"/>
              </a:ext>
            </a:extLst>
          </p:cNvPr>
          <p:cNvSpPr>
            <a:spLocks noGrp="1"/>
          </p:cNvSpPr>
          <p:nvPr>
            <p:ph type="sldNum" sz="quarter" idx="12"/>
          </p:nvPr>
        </p:nvSpPr>
        <p:spPr/>
        <p:txBody>
          <a:bodyPr/>
          <a:lstStyle>
            <a:lvl1pPr>
              <a:defRPr>
                <a:solidFill>
                  <a:schemeClr val="accent1"/>
                </a:solidFill>
              </a:defRPr>
            </a:lvl1pPr>
          </a:lstStyle>
          <a:p>
            <a:fld id="{21758D26-F209-4A79-8F7F-66DC20D7963A}" type="slidenum">
              <a:rPr lang="en-US" smtClean="0"/>
              <a:pPr/>
              <a:t>‹#›</a:t>
            </a:fld>
            <a:endParaRPr lang="en-US"/>
          </a:p>
        </p:txBody>
      </p:sp>
    </p:spTree>
    <p:extLst>
      <p:ext uri="{BB962C8B-B14F-4D97-AF65-F5344CB8AC3E}">
        <p14:creationId xmlns:p14="http://schemas.microsoft.com/office/powerpoint/2010/main" val="185379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2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22EF6-407F-46CC-9039-38A360B91489}"/>
              </a:ext>
            </a:extLst>
          </p:cNvPr>
          <p:cNvSpPr>
            <a:spLocks noGrp="1"/>
          </p:cNvSpPr>
          <p:nvPr>
            <p:ph type="title"/>
          </p:nvPr>
        </p:nvSpPr>
        <p:spPr>
          <a:xfrm>
            <a:off x="831850" y="1709738"/>
            <a:ext cx="10515600" cy="2852737"/>
          </a:xfrm>
        </p:spPr>
        <p:txBody>
          <a:bodyPr anchor="b"/>
          <a:lstStyle>
            <a:lvl1pPr>
              <a:defRPr sz="6000">
                <a:solidFill>
                  <a:schemeClr val="accent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D5FA537-D471-43D0-BBB6-CE747B438E75}"/>
              </a:ext>
            </a:extLst>
          </p:cNvPr>
          <p:cNvSpPr>
            <a:spLocks noGrp="1"/>
          </p:cNvSpPr>
          <p:nvPr>
            <p:ph type="body" idx="1"/>
          </p:nvPr>
        </p:nvSpPr>
        <p:spPr>
          <a:xfrm>
            <a:off x="831850" y="4589463"/>
            <a:ext cx="10515600" cy="1500187"/>
          </a:xfrm>
        </p:spPr>
        <p:txBody>
          <a:bodyPr/>
          <a:lstStyle>
            <a:lvl1pPr marL="0" indent="0">
              <a:buNone/>
              <a:defRPr sz="24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A697ED6-CD0D-4378-A064-110342F7D8BA}"/>
              </a:ext>
            </a:extLst>
          </p:cNvPr>
          <p:cNvSpPr>
            <a:spLocks noGrp="1"/>
          </p:cNvSpPr>
          <p:nvPr>
            <p:ph type="dt" sz="half" idx="10"/>
          </p:nvPr>
        </p:nvSpPr>
        <p:spPr/>
        <p:txBody>
          <a:bodyPr/>
          <a:lstStyle>
            <a:lvl1pPr>
              <a:defRPr>
                <a:solidFill>
                  <a:schemeClr val="accent1"/>
                </a:solidFill>
              </a:defRPr>
            </a:lvl1pPr>
          </a:lstStyle>
          <a:p>
            <a:fld id="{1C9DB22A-B42E-40E7-A000-FC12401D664D}" type="datetimeFigureOut">
              <a:rPr lang="en-US" smtClean="0"/>
              <a:pPr/>
              <a:t>9/13/20</a:t>
            </a:fld>
            <a:endParaRPr lang="en-US" dirty="0"/>
          </a:p>
        </p:txBody>
      </p:sp>
      <p:sp>
        <p:nvSpPr>
          <p:cNvPr id="5" name="Footer Placeholder 4">
            <a:extLst>
              <a:ext uri="{FF2B5EF4-FFF2-40B4-BE49-F238E27FC236}">
                <a16:creationId xmlns:a16="http://schemas.microsoft.com/office/drawing/2014/main" id="{9A7EC3F7-9DCE-4519-905B-6023001E5841}"/>
              </a:ext>
            </a:extLst>
          </p:cNvPr>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7335DD0D-CDCB-4207-B837-A1F9175B5ACC}"/>
              </a:ext>
            </a:extLst>
          </p:cNvPr>
          <p:cNvSpPr>
            <a:spLocks noGrp="1"/>
          </p:cNvSpPr>
          <p:nvPr>
            <p:ph type="sldNum" sz="quarter" idx="12"/>
          </p:nvPr>
        </p:nvSpPr>
        <p:spPr/>
        <p:txBody>
          <a:bodyPr/>
          <a:lstStyle>
            <a:lvl1pPr>
              <a:defRPr>
                <a:solidFill>
                  <a:schemeClr val="accent1"/>
                </a:solidFill>
              </a:defRPr>
            </a:lvl1pPr>
          </a:lstStyle>
          <a:p>
            <a:fld id="{21758D26-F209-4A79-8F7F-66DC20D7963A}" type="slidenum">
              <a:rPr lang="en-US" smtClean="0"/>
              <a:pPr/>
              <a:t>‹#›</a:t>
            </a:fld>
            <a:endParaRPr lang="en-US"/>
          </a:p>
        </p:txBody>
      </p:sp>
    </p:spTree>
    <p:extLst>
      <p:ext uri="{BB962C8B-B14F-4D97-AF65-F5344CB8AC3E}">
        <p14:creationId xmlns:p14="http://schemas.microsoft.com/office/powerpoint/2010/main" val="215494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22EF6-407F-46CC-9039-38A360B91489}"/>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D5FA537-D471-43D0-BBB6-CE747B438E75}"/>
              </a:ext>
            </a:extLst>
          </p:cNvPr>
          <p:cNvSpPr>
            <a:spLocks noGrp="1"/>
          </p:cNvSpPr>
          <p:nvPr>
            <p:ph type="body" idx="1"/>
          </p:nvPr>
        </p:nvSpPr>
        <p:spPr>
          <a:xfrm>
            <a:off x="831850" y="4589463"/>
            <a:ext cx="10515600" cy="1500187"/>
          </a:xfrm>
        </p:spPr>
        <p:txBody>
          <a:bodyPr/>
          <a:lstStyle>
            <a:lvl1pPr marL="0" indent="0">
              <a:buNone/>
              <a:defRPr sz="2400">
                <a:solidFill>
                  <a:schemeClr val="accent5"/>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A697ED6-CD0D-4378-A064-110342F7D8BA}"/>
              </a:ext>
            </a:extLst>
          </p:cNvPr>
          <p:cNvSpPr>
            <a:spLocks noGrp="1"/>
          </p:cNvSpPr>
          <p:nvPr>
            <p:ph type="dt" sz="half" idx="10"/>
          </p:nvPr>
        </p:nvSpPr>
        <p:spPr/>
        <p:txBody>
          <a:bodyPr/>
          <a:lstStyle>
            <a:lvl1pPr>
              <a:defRPr>
                <a:solidFill>
                  <a:schemeClr val="bg1"/>
                </a:solidFill>
              </a:defRPr>
            </a:lvl1pPr>
          </a:lstStyle>
          <a:p>
            <a:fld id="{1C9DB22A-B42E-40E7-A000-FC12401D664D}" type="datetimeFigureOut">
              <a:rPr lang="en-US" smtClean="0"/>
              <a:pPr/>
              <a:t>9/13/20</a:t>
            </a:fld>
            <a:endParaRPr lang="en-US" dirty="0"/>
          </a:p>
        </p:txBody>
      </p:sp>
      <p:sp>
        <p:nvSpPr>
          <p:cNvPr id="5" name="Footer Placeholder 4">
            <a:extLst>
              <a:ext uri="{FF2B5EF4-FFF2-40B4-BE49-F238E27FC236}">
                <a16:creationId xmlns:a16="http://schemas.microsoft.com/office/drawing/2014/main" id="{9A7EC3F7-9DCE-4519-905B-6023001E5841}"/>
              </a:ext>
            </a:extLst>
          </p:cNvPr>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a:extLst>
              <a:ext uri="{FF2B5EF4-FFF2-40B4-BE49-F238E27FC236}">
                <a16:creationId xmlns:a16="http://schemas.microsoft.com/office/drawing/2014/main" id="{7335DD0D-CDCB-4207-B837-A1F9175B5ACC}"/>
              </a:ext>
            </a:extLst>
          </p:cNvPr>
          <p:cNvSpPr>
            <a:spLocks noGrp="1"/>
          </p:cNvSpPr>
          <p:nvPr>
            <p:ph type="sldNum" sz="quarter" idx="12"/>
          </p:nvPr>
        </p:nvSpPr>
        <p:spPr/>
        <p:txBody>
          <a:bodyPr/>
          <a:lstStyle>
            <a:lvl1pPr>
              <a:defRPr>
                <a:solidFill>
                  <a:schemeClr val="bg1"/>
                </a:solidFill>
              </a:defRPr>
            </a:lvl1pPr>
          </a:lstStyle>
          <a:p>
            <a:fld id="{21758D26-F209-4A79-8F7F-66DC20D7963A}" type="slidenum">
              <a:rPr lang="en-US" smtClean="0"/>
              <a:pPr/>
              <a:t>‹#›</a:t>
            </a:fld>
            <a:endParaRPr lang="en-US"/>
          </a:p>
        </p:txBody>
      </p:sp>
    </p:spTree>
    <p:extLst>
      <p:ext uri="{BB962C8B-B14F-4D97-AF65-F5344CB8AC3E}">
        <p14:creationId xmlns:p14="http://schemas.microsoft.com/office/powerpoint/2010/main" val="2675165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10251-B9EB-4FA8-941C-A4835E57718D}"/>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FEC88692-4FBD-4431-8F37-8E97F9D3B7C5}"/>
              </a:ext>
            </a:extLst>
          </p:cNvPr>
          <p:cNvSpPr>
            <a:spLocks noGrp="1"/>
          </p:cNvSpPr>
          <p:nvPr>
            <p:ph sz="half" idx="1"/>
          </p:nvPr>
        </p:nvSpPr>
        <p:spPr>
          <a:xfrm>
            <a:off x="838200" y="1825625"/>
            <a:ext cx="5181600" cy="4351338"/>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916C6F-C780-4758-B9F1-C1F46F1896DA}"/>
              </a:ext>
            </a:extLst>
          </p:cNvPr>
          <p:cNvSpPr>
            <a:spLocks noGrp="1"/>
          </p:cNvSpPr>
          <p:nvPr>
            <p:ph sz="half" idx="2"/>
          </p:nvPr>
        </p:nvSpPr>
        <p:spPr>
          <a:xfrm>
            <a:off x="6172200" y="1825625"/>
            <a:ext cx="5181600" cy="4351338"/>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9C92CE-10A1-4B23-A54B-E1B74CDFD1E7}"/>
              </a:ext>
            </a:extLst>
          </p:cNvPr>
          <p:cNvSpPr>
            <a:spLocks noGrp="1"/>
          </p:cNvSpPr>
          <p:nvPr>
            <p:ph type="dt" sz="half" idx="10"/>
          </p:nvPr>
        </p:nvSpPr>
        <p:spPr/>
        <p:txBody>
          <a:bodyPr/>
          <a:lstStyle>
            <a:lvl1pPr>
              <a:defRPr>
                <a:solidFill>
                  <a:schemeClr val="accent1"/>
                </a:solidFill>
              </a:defRPr>
            </a:lvl1pPr>
          </a:lstStyle>
          <a:p>
            <a:fld id="{1C9DB22A-B42E-40E7-A000-FC12401D664D}" type="datetimeFigureOut">
              <a:rPr lang="en-US" smtClean="0"/>
              <a:pPr/>
              <a:t>9/13/20</a:t>
            </a:fld>
            <a:endParaRPr lang="en-US"/>
          </a:p>
        </p:txBody>
      </p:sp>
      <p:sp>
        <p:nvSpPr>
          <p:cNvPr id="6" name="Footer Placeholder 5">
            <a:extLst>
              <a:ext uri="{FF2B5EF4-FFF2-40B4-BE49-F238E27FC236}">
                <a16:creationId xmlns:a16="http://schemas.microsoft.com/office/drawing/2014/main" id="{4AB9DC38-2521-4DFA-B7BC-FBCBA58F8549}"/>
              </a:ext>
            </a:extLst>
          </p:cNvPr>
          <p:cNvSpPr>
            <a:spLocks noGrp="1"/>
          </p:cNvSpPr>
          <p:nvPr>
            <p:ph type="ftr" sz="quarter" idx="11"/>
          </p:nvPr>
        </p:nvSpPr>
        <p:spPr/>
        <p:txBody>
          <a:bodyPr/>
          <a:lstStyle>
            <a:lvl1pPr>
              <a:defRPr>
                <a:solidFill>
                  <a:schemeClr val="accent1"/>
                </a:solidFill>
              </a:defRPr>
            </a:lvl1pPr>
          </a:lstStyle>
          <a:p>
            <a:endParaRPr lang="en-US"/>
          </a:p>
        </p:txBody>
      </p:sp>
      <p:sp>
        <p:nvSpPr>
          <p:cNvPr id="7" name="Slide Number Placeholder 6">
            <a:extLst>
              <a:ext uri="{FF2B5EF4-FFF2-40B4-BE49-F238E27FC236}">
                <a16:creationId xmlns:a16="http://schemas.microsoft.com/office/drawing/2014/main" id="{667D91A8-A5DD-4D9F-B65C-012FB9BDE5B7}"/>
              </a:ext>
            </a:extLst>
          </p:cNvPr>
          <p:cNvSpPr>
            <a:spLocks noGrp="1"/>
          </p:cNvSpPr>
          <p:nvPr>
            <p:ph type="sldNum" sz="quarter" idx="12"/>
          </p:nvPr>
        </p:nvSpPr>
        <p:spPr/>
        <p:txBody>
          <a:bodyPr/>
          <a:lstStyle>
            <a:lvl1pPr>
              <a:defRPr>
                <a:solidFill>
                  <a:schemeClr val="accent1"/>
                </a:solidFill>
              </a:defRPr>
            </a:lvl1pPr>
          </a:lstStyle>
          <a:p>
            <a:fld id="{21758D26-F209-4A79-8F7F-66DC20D7963A}" type="slidenum">
              <a:rPr lang="en-US" smtClean="0"/>
              <a:pPr/>
              <a:t>‹#›</a:t>
            </a:fld>
            <a:endParaRPr lang="en-US"/>
          </a:p>
        </p:txBody>
      </p:sp>
      <p:grpSp>
        <p:nvGrpSpPr>
          <p:cNvPr id="8" name="Group 7">
            <a:extLst>
              <a:ext uri="{FF2B5EF4-FFF2-40B4-BE49-F238E27FC236}">
                <a16:creationId xmlns:a16="http://schemas.microsoft.com/office/drawing/2014/main" id="{58378DA3-8916-4B38-98C8-89A46FDD9A03}"/>
              </a:ext>
            </a:extLst>
          </p:cNvPr>
          <p:cNvGrpSpPr/>
          <p:nvPr userDrawn="1"/>
        </p:nvGrpSpPr>
        <p:grpSpPr>
          <a:xfrm>
            <a:off x="348932" y="0"/>
            <a:ext cx="330835" cy="1682750"/>
            <a:chOff x="348932" y="0"/>
            <a:chExt cx="330835" cy="1682750"/>
          </a:xfrm>
        </p:grpSpPr>
        <p:sp>
          <p:nvSpPr>
            <p:cNvPr id="9" name="Rectangle 8">
              <a:extLst>
                <a:ext uri="{FF2B5EF4-FFF2-40B4-BE49-F238E27FC236}">
                  <a16:creationId xmlns:a16="http://schemas.microsoft.com/office/drawing/2014/main" id="{985345AB-D054-4F14-ABD7-3447FC652954}"/>
                </a:ext>
              </a:extLst>
            </p:cNvPr>
            <p:cNvSpPr/>
            <p:nvPr userDrawn="1"/>
          </p:nvSpPr>
          <p:spPr>
            <a:xfrm>
              <a:off x="348932" y="0"/>
              <a:ext cx="330835" cy="1549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0" name="Rectangle 9">
              <a:extLst>
                <a:ext uri="{FF2B5EF4-FFF2-40B4-BE49-F238E27FC236}">
                  <a16:creationId xmlns:a16="http://schemas.microsoft.com/office/drawing/2014/main" id="{07F3A95B-313A-4234-802C-B2CB7E80AD8A}"/>
                </a:ext>
              </a:extLst>
            </p:cNvPr>
            <p:cNvSpPr/>
            <p:nvPr userDrawn="1"/>
          </p:nvSpPr>
          <p:spPr>
            <a:xfrm>
              <a:off x="348932" y="1549400"/>
              <a:ext cx="330835" cy="133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chemeClr val="accent5"/>
                </a:solidFill>
              </a:endParaRPr>
            </a:p>
          </p:txBody>
        </p:sp>
      </p:grpSp>
    </p:spTree>
    <p:extLst>
      <p:ext uri="{BB962C8B-B14F-4D97-AF65-F5344CB8AC3E}">
        <p14:creationId xmlns:p14="http://schemas.microsoft.com/office/powerpoint/2010/main" val="361866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CEE4B-3971-41E7-B216-90C923F1D078}"/>
              </a:ext>
            </a:extLst>
          </p:cNvPr>
          <p:cNvSpPr>
            <a:spLocks noGrp="1"/>
          </p:cNvSpPr>
          <p:nvPr>
            <p:ph type="title"/>
          </p:nvPr>
        </p:nvSpPr>
        <p:spPr/>
        <p:txBody>
          <a:bodyPr/>
          <a:lstStyle>
            <a:lvl1pPr>
              <a:defRPr>
                <a:solidFill>
                  <a:schemeClr val="accent1"/>
                </a:solidFill>
              </a:defRPr>
            </a:lvl1pPr>
          </a:lstStyle>
          <a:p>
            <a:r>
              <a:rPr lang="en-US"/>
              <a:t>Click to edit Master title style</a:t>
            </a:r>
          </a:p>
        </p:txBody>
      </p:sp>
      <p:sp>
        <p:nvSpPr>
          <p:cNvPr id="3" name="Date Placeholder 2">
            <a:extLst>
              <a:ext uri="{FF2B5EF4-FFF2-40B4-BE49-F238E27FC236}">
                <a16:creationId xmlns:a16="http://schemas.microsoft.com/office/drawing/2014/main" id="{D5DC85C3-D5AB-4CD0-9D9D-073707213CC8}"/>
              </a:ext>
            </a:extLst>
          </p:cNvPr>
          <p:cNvSpPr>
            <a:spLocks noGrp="1"/>
          </p:cNvSpPr>
          <p:nvPr>
            <p:ph type="dt" sz="half" idx="10"/>
          </p:nvPr>
        </p:nvSpPr>
        <p:spPr/>
        <p:txBody>
          <a:bodyPr/>
          <a:lstStyle>
            <a:lvl1pPr>
              <a:defRPr>
                <a:solidFill>
                  <a:schemeClr val="accent1"/>
                </a:solidFill>
              </a:defRPr>
            </a:lvl1pPr>
          </a:lstStyle>
          <a:p>
            <a:fld id="{1C9DB22A-B42E-40E7-A000-FC12401D664D}" type="datetimeFigureOut">
              <a:rPr lang="en-US" smtClean="0"/>
              <a:pPr/>
              <a:t>9/13/20</a:t>
            </a:fld>
            <a:endParaRPr lang="en-US"/>
          </a:p>
        </p:txBody>
      </p:sp>
      <p:sp>
        <p:nvSpPr>
          <p:cNvPr id="4" name="Footer Placeholder 3">
            <a:extLst>
              <a:ext uri="{FF2B5EF4-FFF2-40B4-BE49-F238E27FC236}">
                <a16:creationId xmlns:a16="http://schemas.microsoft.com/office/drawing/2014/main" id="{F6ED5255-59AE-4370-B8F4-6D1E44E6EA0A}"/>
              </a:ext>
            </a:extLst>
          </p:cNvPr>
          <p:cNvSpPr>
            <a:spLocks noGrp="1"/>
          </p:cNvSpPr>
          <p:nvPr>
            <p:ph type="ftr" sz="quarter" idx="11"/>
          </p:nvPr>
        </p:nvSpPr>
        <p:spPr/>
        <p:txBody>
          <a:bodyPr/>
          <a:lstStyle>
            <a:lvl1pPr>
              <a:defRPr>
                <a:solidFill>
                  <a:schemeClr val="accent1"/>
                </a:solidFill>
              </a:defRPr>
            </a:lvl1pPr>
          </a:lstStyle>
          <a:p>
            <a:endParaRPr lang="en-US"/>
          </a:p>
        </p:txBody>
      </p:sp>
      <p:sp>
        <p:nvSpPr>
          <p:cNvPr id="5" name="Slide Number Placeholder 4">
            <a:extLst>
              <a:ext uri="{FF2B5EF4-FFF2-40B4-BE49-F238E27FC236}">
                <a16:creationId xmlns:a16="http://schemas.microsoft.com/office/drawing/2014/main" id="{1C3F53CD-BCDD-4211-B956-9284A960199B}"/>
              </a:ext>
            </a:extLst>
          </p:cNvPr>
          <p:cNvSpPr>
            <a:spLocks noGrp="1"/>
          </p:cNvSpPr>
          <p:nvPr>
            <p:ph type="sldNum" sz="quarter" idx="12"/>
          </p:nvPr>
        </p:nvSpPr>
        <p:spPr/>
        <p:txBody>
          <a:bodyPr/>
          <a:lstStyle>
            <a:lvl1pPr>
              <a:defRPr>
                <a:solidFill>
                  <a:schemeClr val="accent1"/>
                </a:solidFill>
              </a:defRPr>
            </a:lvl1pPr>
          </a:lstStyle>
          <a:p>
            <a:fld id="{21758D26-F209-4A79-8F7F-66DC20D7963A}" type="slidenum">
              <a:rPr lang="en-US" smtClean="0"/>
              <a:pPr/>
              <a:t>‹#›</a:t>
            </a:fld>
            <a:endParaRPr lang="en-US"/>
          </a:p>
        </p:txBody>
      </p:sp>
      <p:grpSp>
        <p:nvGrpSpPr>
          <p:cNvPr id="9" name="Group 8">
            <a:extLst>
              <a:ext uri="{FF2B5EF4-FFF2-40B4-BE49-F238E27FC236}">
                <a16:creationId xmlns:a16="http://schemas.microsoft.com/office/drawing/2014/main" id="{A8C3EB34-40BA-499E-9316-E54D49D5F987}"/>
              </a:ext>
            </a:extLst>
          </p:cNvPr>
          <p:cNvGrpSpPr/>
          <p:nvPr userDrawn="1"/>
        </p:nvGrpSpPr>
        <p:grpSpPr>
          <a:xfrm>
            <a:off x="348932" y="0"/>
            <a:ext cx="330835" cy="1682750"/>
            <a:chOff x="348932" y="0"/>
            <a:chExt cx="330835" cy="1682750"/>
          </a:xfrm>
        </p:grpSpPr>
        <p:sp>
          <p:nvSpPr>
            <p:cNvPr id="6" name="Rectangle 5">
              <a:extLst>
                <a:ext uri="{FF2B5EF4-FFF2-40B4-BE49-F238E27FC236}">
                  <a16:creationId xmlns:a16="http://schemas.microsoft.com/office/drawing/2014/main" id="{5C2FB352-232B-4606-BE64-B7974D9AB12E}"/>
                </a:ext>
              </a:extLst>
            </p:cNvPr>
            <p:cNvSpPr/>
            <p:nvPr userDrawn="1"/>
          </p:nvSpPr>
          <p:spPr>
            <a:xfrm>
              <a:off x="348932" y="0"/>
              <a:ext cx="330835" cy="1549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Rectangle 7">
              <a:extLst>
                <a:ext uri="{FF2B5EF4-FFF2-40B4-BE49-F238E27FC236}">
                  <a16:creationId xmlns:a16="http://schemas.microsoft.com/office/drawing/2014/main" id="{DAF57D20-D201-4DA0-9BDE-CFA79FCB4EA2}"/>
                </a:ext>
              </a:extLst>
            </p:cNvPr>
            <p:cNvSpPr/>
            <p:nvPr userDrawn="1"/>
          </p:nvSpPr>
          <p:spPr>
            <a:xfrm>
              <a:off x="348932" y="1549400"/>
              <a:ext cx="330835" cy="133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chemeClr val="accent5"/>
                </a:solidFill>
              </a:endParaRPr>
            </a:p>
          </p:txBody>
        </p:sp>
      </p:grpSp>
    </p:spTree>
    <p:extLst>
      <p:ext uri="{BB962C8B-B14F-4D97-AF65-F5344CB8AC3E}">
        <p14:creationId xmlns:p14="http://schemas.microsoft.com/office/powerpoint/2010/main" val="4271560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CEE4B-3971-41E7-B216-90C923F1D078}"/>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Date Placeholder 2">
            <a:extLst>
              <a:ext uri="{FF2B5EF4-FFF2-40B4-BE49-F238E27FC236}">
                <a16:creationId xmlns:a16="http://schemas.microsoft.com/office/drawing/2014/main" id="{D5DC85C3-D5AB-4CD0-9D9D-073707213CC8}"/>
              </a:ext>
            </a:extLst>
          </p:cNvPr>
          <p:cNvSpPr>
            <a:spLocks noGrp="1"/>
          </p:cNvSpPr>
          <p:nvPr>
            <p:ph type="dt" sz="half" idx="10"/>
          </p:nvPr>
        </p:nvSpPr>
        <p:spPr/>
        <p:txBody>
          <a:bodyPr/>
          <a:lstStyle>
            <a:lvl1pPr>
              <a:defRPr>
                <a:solidFill>
                  <a:schemeClr val="bg1"/>
                </a:solidFill>
              </a:defRPr>
            </a:lvl1pPr>
          </a:lstStyle>
          <a:p>
            <a:fld id="{1C9DB22A-B42E-40E7-A000-FC12401D664D}" type="datetimeFigureOut">
              <a:rPr lang="en-US" smtClean="0"/>
              <a:pPr/>
              <a:t>9/13/20</a:t>
            </a:fld>
            <a:endParaRPr lang="en-US"/>
          </a:p>
        </p:txBody>
      </p:sp>
      <p:sp>
        <p:nvSpPr>
          <p:cNvPr id="4" name="Footer Placeholder 3">
            <a:extLst>
              <a:ext uri="{FF2B5EF4-FFF2-40B4-BE49-F238E27FC236}">
                <a16:creationId xmlns:a16="http://schemas.microsoft.com/office/drawing/2014/main" id="{F6ED5255-59AE-4370-B8F4-6D1E44E6EA0A}"/>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1C3F53CD-BCDD-4211-B956-9284A960199B}"/>
              </a:ext>
            </a:extLst>
          </p:cNvPr>
          <p:cNvSpPr>
            <a:spLocks noGrp="1"/>
          </p:cNvSpPr>
          <p:nvPr>
            <p:ph type="sldNum" sz="quarter" idx="12"/>
          </p:nvPr>
        </p:nvSpPr>
        <p:spPr/>
        <p:txBody>
          <a:bodyPr/>
          <a:lstStyle>
            <a:lvl1pPr>
              <a:defRPr>
                <a:solidFill>
                  <a:schemeClr val="accent5"/>
                </a:solidFill>
              </a:defRPr>
            </a:lvl1pPr>
          </a:lstStyle>
          <a:p>
            <a:fld id="{21758D26-F209-4A79-8F7F-66DC20D7963A}" type="slidenum">
              <a:rPr lang="en-US" smtClean="0"/>
              <a:pPr/>
              <a:t>‹#›</a:t>
            </a:fld>
            <a:endParaRPr lang="en-US"/>
          </a:p>
        </p:txBody>
      </p:sp>
      <p:grpSp>
        <p:nvGrpSpPr>
          <p:cNvPr id="9" name="Group 8">
            <a:extLst>
              <a:ext uri="{FF2B5EF4-FFF2-40B4-BE49-F238E27FC236}">
                <a16:creationId xmlns:a16="http://schemas.microsoft.com/office/drawing/2014/main" id="{EB6BB3E3-8642-4224-A8F3-54DF73E64D36}"/>
              </a:ext>
            </a:extLst>
          </p:cNvPr>
          <p:cNvGrpSpPr/>
          <p:nvPr userDrawn="1"/>
        </p:nvGrpSpPr>
        <p:grpSpPr>
          <a:xfrm>
            <a:off x="348932" y="0"/>
            <a:ext cx="330835" cy="1682750"/>
            <a:chOff x="348932" y="0"/>
            <a:chExt cx="330835" cy="1682750"/>
          </a:xfrm>
        </p:grpSpPr>
        <p:sp>
          <p:nvSpPr>
            <p:cNvPr id="10" name="Rectangle 9">
              <a:extLst>
                <a:ext uri="{FF2B5EF4-FFF2-40B4-BE49-F238E27FC236}">
                  <a16:creationId xmlns:a16="http://schemas.microsoft.com/office/drawing/2014/main" id="{2E3BE7BE-2929-4FBA-92CB-1787E1669490}"/>
                </a:ext>
              </a:extLst>
            </p:cNvPr>
            <p:cNvSpPr/>
            <p:nvPr userDrawn="1"/>
          </p:nvSpPr>
          <p:spPr>
            <a:xfrm>
              <a:off x="348932" y="0"/>
              <a:ext cx="330835" cy="1549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1" name="Rectangle 10">
              <a:extLst>
                <a:ext uri="{FF2B5EF4-FFF2-40B4-BE49-F238E27FC236}">
                  <a16:creationId xmlns:a16="http://schemas.microsoft.com/office/drawing/2014/main" id="{027FFF4C-FB6E-41F1-874E-E79EA567DF3B}"/>
                </a:ext>
              </a:extLst>
            </p:cNvPr>
            <p:cNvSpPr/>
            <p:nvPr userDrawn="1"/>
          </p:nvSpPr>
          <p:spPr>
            <a:xfrm>
              <a:off x="348932" y="1549400"/>
              <a:ext cx="330835" cy="133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solidFill>
                  <a:schemeClr val="accent5"/>
                </a:solidFill>
              </a:endParaRPr>
            </a:p>
          </p:txBody>
        </p:sp>
      </p:grpSp>
    </p:spTree>
    <p:extLst>
      <p:ext uri="{BB962C8B-B14F-4D97-AF65-F5344CB8AC3E}">
        <p14:creationId xmlns:p14="http://schemas.microsoft.com/office/powerpoint/2010/main" val="137542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BCA97F-4605-4EBF-95F6-6D2B65AA8D7D}"/>
              </a:ext>
            </a:extLst>
          </p:cNvPr>
          <p:cNvSpPr>
            <a:spLocks noGrp="1"/>
          </p:cNvSpPr>
          <p:nvPr>
            <p:ph type="dt" sz="half" idx="10"/>
          </p:nvPr>
        </p:nvSpPr>
        <p:spPr/>
        <p:txBody>
          <a:bodyPr/>
          <a:lstStyle>
            <a:lvl1pPr>
              <a:defRPr>
                <a:solidFill>
                  <a:schemeClr val="accent1"/>
                </a:solidFill>
              </a:defRPr>
            </a:lvl1pPr>
          </a:lstStyle>
          <a:p>
            <a:fld id="{1C9DB22A-B42E-40E7-A000-FC12401D664D}" type="datetimeFigureOut">
              <a:rPr lang="en-US" smtClean="0"/>
              <a:pPr/>
              <a:t>9/13/20</a:t>
            </a:fld>
            <a:endParaRPr lang="en-US"/>
          </a:p>
        </p:txBody>
      </p:sp>
      <p:sp>
        <p:nvSpPr>
          <p:cNvPr id="3" name="Footer Placeholder 2">
            <a:extLst>
              <a:ext uri="{FF2B5EF4-FFF2-40B4-BE49-F238E27FC236}">
                <a16:creationId xmlns:a16="http://schemas.microsoft.com/office/drawing/2014/main" id="{A88A0694-80E5-4DF8-9BD6-A09E56458700}"/>
              </a:ext>
            </a:extLst>
          </p:cNvPr>
          <p:cNvSpPr>
            <a:spLocks noGrp="1"/>
          </p:cNvSpPr>
          <p:nvPr>
            <p:ph type="ftr" sz="quarter" idx="11"/>
          </p:nvPr>
        </p:nvSpPr>
        <p:spPr/>
        <p:txBody>
          <a:bodyPr/>
          <a:lstStyle>
            <a:lvl1pPr>
              <a:defRPr>
                <a:solidFill>
                  <a:schemeClr val="accent1"/>
                </a:solidFill>
              </a:defRPr>
            </a:lvl1pPr>
          </a:lstStyle>
          <a:p>
            <a:endParaRPr lang="en-US"/>
          </a:p>
        </p:txBody>
      </p:sp>
      <p:sp>
        <p:nvSpPr>
          <p:cNvPr id="4" name="Slide Number Placeholder 3">
            <a:extLst>
              <a:ext uri="{FF2B5EF4-FFF2-40B4-BE49-F238E27FC236}">
                <a16:creationId xmlns:a16="http://schemas.microsoft.com/office/drawing/2014/main" id="{77DF56D8-C65F-46B3-B949-0E20BEA7B447}"/>
              </a:ext>
            </a:extLst>
          </p:cNvPr>
          <p:cNvSpPr>
            <a:spLocks noGrp="1"/>
          </p:cNvSpPr>
          <p:nvPr>
            <p:ph type="sldNum" sz="quarter" idx="12"/>
          </p:nvPr>
        </p:nvSpPr>
        <p:spPr/>
        <p:txBody>
          <a:bodyPr/>
          <a:lstStyle>
            <a:lvl1pPr>
              <a:defRPr>
                <a:solidFill>
                  <a:schemeClr val="accent1"/>
                </a:solidFill>
              </a:defRPr>
            </a:lvl1pPr>
          </a:lstStyle>
          <a:p>
            <a:fld id="{21758D26-F209-4A79-8F7F-66DC20D7963A}" type="slidenum">
              <a:rPr lang="en-US" smtClean="0"/>
              <a:pPr/>
              <a:t>‹#›</a:t>
            </a:fld>
            <a:endParaRPr lang="en-US"/>
          </a:p>
        </p:txBody>
      </p:sp>
    </p:spTree>
    <p:extLst>
      <p:ext uri="{BB962C8B-B14F-4D97-AF65-F5344CB8AC3E}">
        <p14:creationId xmlns:p14="http://schemas.microsoft.com/office/powerpoint/2010/main" val="3630299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EE48830-8BFA-4475-B6DF-F7E3C006E9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FBE235-BEE0-40DF-8C62-4635F0A8E2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92D66B-C0FB-414C-A68A-F633371828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accent1"/>
                </a:solidFill>
              </a:defRPr>
            </a:lvl1pPr>
          </a:lstStyle>
          <a:p>
            <a:fld id="{1C9DB22A-B42E-40E7-A000-FC12401D664D}" type="datetimeFigureOut">
              <a:rPr lang="en-US" smtClean="0"/>
              <a:pPr/>
              <a:t>9/13/20</a:t>
            </a:fld>
            <a:endParaRPr lang="en-US"/>
          </a:p>
        </p:txBody>
      </p:sp>
      <p:sp>
        <p:nvSpPr>
          <p:cNvPr id="5" name="Footer Placeholder 4">
            <a:extLst>
              <a:ext uri="{FF2B5EF4-FFF2-40B4-BE49-F238E27FC236}">
                <a16:creationId xmlns:a16="http://schemas.microsoft.com/office/drawing/2014/main" id="{AF11EB69-FC89-4D9A-B009-EC5C5A8D24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a:extLst>
              <a:ext uri="{FF2B5EF4-FFF2-40B4-BE49-F238E27FC236}">
                <a16:creationId xmlns:a16="http://schemas.microsoft.com/office/drawing/2014/main" id="{43E66ED9-E1F0-4B04-B4C5-379E128FFD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accent1"/>
                </a:solidFill>
              </a:defRPr>
            </a:lvl1pPr>
          </a:lstStyle>
          <a:p>
            <a:fld id="{21758D26-F209-4A79-8F7F-66DC20D7963A}" type="slidenum">
              <a:rPr lang="en-US" smtClean="0"/>
              <a:pPr/>
              <a:t>‹#›</a:t>
            </a:fld>
            <a:endParaRPr lang="en-US"/>
          </a:p>
        </p:txBody>
      </p:sp>
    </p:spTree>
    <p:extLst>
      <p:ext uri="{BB962C8B-B14F-4D97-AF65-F5344CB8AC3E}">
        <p14:creationId xmlns:p14="http://schemas.microsoft.com/office/powerpoint/2010/main" val="2912920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1800808"/>
            <a:ext cx="10515600" cy="2286000"/>
          </a:xfrm>
        </p:spPr>
        <p:txBody>
          <a:bodyPr>
            <a:noAutofit/>
          </a:bodyPr>
          <a:lstStyle/>
          <a:p>
            <a:pPr algn="ctr"/>
            <a:r>
              <a:rPr lang="mn-MN" sz="3600" b="1" dirty="0">
                <a:latin typeface="Times New Roman" panose="02020603050405020304" pitchFamily="18" charset="0"/>
                <a:cs typeface="Times New Roman" panose="02020603050405020304" pitchFamily="18" charset="0"/>
              </a:rPr>
              <a:t>Эрх зүйн орчны харьцуулсан судалгаа:</a:t>
            </a:r>
            <a:br>
              <a:rPr lang="mn-MN" sz="3600" b="1" dirty="0">
                <a:latin typeface="Times New Roman" panose="02020603050405020304" pitchFamily="18" charset="0"/>
                <a:cs typeface="Times New Roman" panose="02020603050405020304" pitchFamily="18" charset="0"/>
              </a:rPr>
            </a:br>
            <a:r>
              <a:rPr lang="mn-MN" sz="3600" b="1" dirty="0">
                <a:latin typeface="Times New Roman" panose="02020603050405020304" pitchFamily="18" charset="0"/>
                <a:cs typeface="Times New Roman" panose="02020603050405020304" pitchFamily="18" charset="0"/>
              </a:rPr>
              <a:t> </a:t>
            </a:r>
            <a:br>
              <a:rPr lang="en-US" sz="3600" b="1" dirty="0">
                <a:latin typeface="Times New Roman" panose="02020603050405020304" pitchFamily="18" charset="0"/>
                <a:cs typeface="Times New Roman" panose="02020603050405020304" pitchFamily="18" charset="0"/>
              </a:rPr>
            </a:br>
            <a:r>
              <a:rPr lang="mn-MN" sz="2800" b="1" i="1" dirty="0">
                <a:latin typeface="Times New Roman" panose="02020603050405020304" pitchFamily="18" charset="0"/>
                <a:cs typeface="Times New Roman" panose="02020603050405020304" pitchFamily="18" charset="0"/>
              </a:rPr>
              <a:t>Нүүрсний давхаргын метан хий болон </a:t>
            </a:r>
            <a:br>
              <a:rPr lang="mn-MN" sz="2800" b="1" i="1" dirty="0">
                <a:latin typeface="Times New Roman" panose="02020603050405020304" pitchFamily="18" charset="0"/>
                <a:cs typeface="Times New Roman" panose="02020603050405020304" pitchFamily="18" charset="0"/>
              </a:rPr>
            </a:br>
            <a:r>
              <a:rPr lang="mn-MN" sz="2800" b="1" i="1" dirty="0">
                <a:latin typeface="Times New Roman" panose="02020603050405020304" pitchFamily="18" charset="0"/>
                <a:cs typeface="Times New Roman" panose="02020603050405020304" pitchFamily="18" charset="0"/>
              </a:rPr>
              <a:t>нүүрсний талбайн давхцлын талаарх </a:t>
            </a:r>
            <a:br>
              <a:rPr lang="mn-MN" sz="2800" b="1" i="1" dirty="0">
                <a:latin typeface="Times New Roman" panose="02020603050405020304" pitchFamily="18" charset="0"/>
                <a:cs typeface="Times New Roman" panose="02020603050405020304" pitchFamily="18" charset="0"/>
              </a:rPr>
            </a:br>
            <a:r>
              <a:rPr lang="mn-MN" sz="2800" b="1" i="1" dirty="0">
                <a:latin typeface="Times New Roman" panose="02020603050405020304" pitchFamily="18" charset="0"/>
                <a:cs typeface="Times New Roman" panose="02020603050405020304" pitchFamily="18" charset="0"/>
              </a:rPr>
              <a:t>Монгол болон Австрали</a:t>
            </a:r>
            <a:r>
              <a:rPr lang="en-US" sz="2800" b="1" i="1" dirty="0">
                <a:latin typeface="Times New Roman" panose="02020603050405020304" pitchFamily="18" charset="0"/>
                <a:cs typeface="Times New Roman" panose="02020603050405020304" pitchFamily="18" charset="0"/>
              </a:rPr>
              <a:t> </a:t>
            </a:r>
            <a:r>
              <a:rPr lang="mn-MN" sz="2800" b="1" i="1" dirty="0">
                <a:latin typeface="Times New Roman" panose="02020603050405020304" pitchFamily="18" charset="0"/>
                <a:cs typeface="Times New Roman" panose="02020603050405020304" pitchFamily="18" charset="0"/>
              </a:rPr>
              <a:t>улсын эрх зүйн орчин</a:t>
            </a:r>
            <a:endParaRPr lang="en-US" sz="2800" b="1" i="1" dirty="0">
              <a:latin typeface="Times New Roman" panose="02020603050405020304" pitchFamily="18" charset="0"/>
              <a:cs typeface="Times New Roman" panose="02020603050405020304" pitchFamily="18" charset="0"/>
            </a:endParaRPr>
          </a:p>
        </p:txBody>
      </p:sp>
      <p:sp>
        <p:nvSpPr>
          <p:cNvPr id="20" name="Text Placeholder 19"/>
          <p:cNvSpPr>
            <a:spLocks noGrp="1"/>
          </p:cNvSpPr>
          <p:nvPr>
            <p:ph idx="1"/>
          </p:nvPr>
        </p:nvSpPr>
        <p:spPr>
          <a:xfrm>
            <a:off x="838200" y="4609321"/>
            <a:ext cx="10515600" cy="1567641"/>
          </a:xfrm>
        </p:spPr>
        <p:txBody>
          <a:bodyPr>
            <a:normAutofit fontScale="70000" lnSpcReduction="20000"/>
          </a:bodyPr>
          <a:lstStyle/>
          <a:p>
            <a:pPr marL="0" indent="0" algn="ctr">
              <a:buNone/>
            </a:pPr>
            <a:r>
              <a:rPr lang="mn-MN" sz="2000" b="1" dirty="0"/>
              <a:t>  </a:t>
            </a:r>
          </a:p>
          <a:p>
            <a:pPr marL="0" indent="0" algn="ctr">
              <a:buNone/>
            </a:pPr>
            <a:r>
              <a:rPr lang="en-US" sz="2900" b="1" dirty="0"/>
              <a:t>Australia Mongolia Extractives Program</a:t>
            </a:r>
            <a:endParaRPr lang="mn-MN" sz="2900" b="1" dirty="0"/>
          </a:p>
          <a:p>
            <a:pPr marL="0" indent="0" algn="ctr">
              <a:buNone/>
            </a:pPr>
            <a:br>
              <a:rPr lang="en-US" sz="1900" b="1" dirty="0"/>
            </a:br>
            <a:r>
              <a:rPr lang="en-US" sz="1900" b="1" dirty="0"/>
              <a:t>Phase 2 – AMEP 2</a:t>
            </a:r>
            <a:endParaRPr lang="mn-MN" sz="1900" b="1" dirty="0"/>
          </a:p>
          <a:p>
            <a:pPr marL="0" indent="0" algn="ctr">
              <a:buNone/>
            </a:pPr>
            <a:endParaRPr lang="mn-MN" sz="1900" b="1" i="1" dirty="0"/>
          </a:p>
          <a:p>
            <a:pPr marL="0" indent="0" algn="ctr">
              <a:buNone/>
            </a:pPr>
            <a:r>
              <a:rPr lang="mn-MN" sz="1900" b="1" dirty="0"/>
              <a:t>2020.0</a:t>
            </a:r>
            <a:r>
              <a:rPr lang="en-US" sz="1900" b="1" dirty="0"/>
              <a:t>9</a:t>
            </a:r>
            <a:r>
              <a:rPr lang="mn-MN" sz="1900" b="1" dirty="0"/>
              <a:t>.</a:t>
            </a:r>
            <a:r>
              <a:rPr lang="en-US" sz="1900" b="1" dirty="0"/>
              <a:t>10</a:t>
            </a:r>
          </a:p>
          <a:p>
            <a:pPr marL="0" indent="0" algn="ctr">
              <a:buNone/>
            </a:pPr>
            <a:endParaRPr lang="en-US" sz="1900" i="1" dirty="0"/>
          </a:p>
        </p:txBody>
      </p:sp>
      <p:pic>
        <p:nvPicPr>
          <p:cNvPr id="21" name="Picture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416238"/>
            <a:ext cx="2447142" cy="737535"/>
          </a:xfrm>
          <a:prstGeom prst="rect">
            <a:avLst/>
          </a:prstGeom>
        </p:spPr>
      </p:pic>
    </p:spTree>
    <p:extLst>
      <p:ext uri="{BB962C8B-B14F-4D97-AF65-F5344CB8AC3E}">
        <p14:creationId xmlns:p14="http://schemas.microsoft.com/office/powerpoint/2010/main" val="2698544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1346" y="965810"/>
            <a:ext cx="11888045" cy="729640"/>
          </a:xfrm>
        </p:spPr>
        <p:txBody>
          <a:bodyPr>
            <a:noAutofit/>
          </a:bodyPr>
          <a:lstStyle/>
          <a:p>
            <a:pPr marL="914400" lvl="2" indent="0">
              <a:buNone/>
            </a:pPr>
            <a:r>
              <a:rPr lang="mn-MN" sz="2400" b="1" dirty="0">
                <a:latin typeface="Times New Roman" panose="02020603050405020304" pitchFamily="18" charset="0"/>
                <a:cs typeface="Times New Roman" panose="02020603050405020304" pitchFamily="18" charset="0"/>
              </a:rPr>
              <a:t>Нүүрсний зөвшөөрөл эзэмшигчийн мэдэгдлээр хийгдэх ажиллагаа</a:t>
            </a:r>
          </a:p>
          <a:p>
            <a:pPr marL="914400" lvl="2" indent="0">
              <a:buNone/>
            </a:pPr>
            <a:r>
              <a:rPr lang="mn-MN" sz="2400" dirty="0">
                <a:latin typeface="Times New Roman" panose="02020603050405020304" pitchFamily="18" charset="0"/>
                <a:cs typeface="Times New Roman" panose="02020603050405020304" pitchFamily="18" charset="0"/>
              </a:rPr>
              <a:t>Нүүрсний зөвшөөрөл эзэмшигч </a:t>
            </a:r>
            <a:r>
              <a:rPr lang="en-US" sz="2400" b="1" dirty="0">
                <a:latin typeface="Times New Roman" panose="02020603050405020304" pitchFamily="18" charset="0"/>
                <a:cs typeface="Times New Roman" panose="02020603050405020304" pitchFamily="18" charset="0"/>
              </a:rPr>
              <a:t>O</a:t>
            </a:r>
            <a:r>
              <a:rPr lang="mn-MN" sz="2400" b="1" dirty="0">
                <a:latin typeface="Times New Roman" panose="02020603050405020304" pitchFamily="18" charset="0"/>
                <a:cs typeface="Times New Roman" panose="02020603050405020304" pitchFamily="18" charset="0"/>
              </a:rPr>
              <a:t>ЭТ-д</a:t>
            </a:r>
            <a:r>
              <a:rPr lang="mn-MN" sz="2400" dirty="0">
                <a:latin typeface="Times New Roman" panose="02020603050405020304" pitchFamily="18" charset="0"/>
                <a:cs typeface="Times New Roman" panose="02020603050405020304" pitchFamily="18" charset="0"/>
              </a:rPr>
              <a:t> дангаар үйл ажиллагаа явуулах эрх үүсэх  </a:t>
            </a:r>
            <a:endParaRPr lang="en-US" sz="2400" dirty="0">
              <a:latin typeface="Times New Roman" panose="02020603050405020304" pitchFamily="18" charset="0"/>
              <a:cs typeface="Times New Roman" panose="02020603050405020304" pitchFamily="18" charset="0"/>
            </a:endParaRPr>
          </a:p>
          <a:p>
            <a:pPr marL="914400" lvl="2" indent="0">
              <a:buNone/>
            </a:pPr>
            <a:endParaRPr lang="mn-MN" sz="2400" b="1" dirty="0">
              <a:solidFill>
                <a:schemeClr val="tx1"/>
              </a:solidFill>
              <a:latin typeface="Times New Roman" panose="02020603050405020304" pitchFamily="18" charset="0"/>
              <a:cs typeface="Times New Roman" panose="02020603050405020304" pitchFamily="18" charset="0"/>
            </a:endParaRPr>
          </a:p>
          <a:p>
            <a:pPr marL="914400" lvl="2" indent="0">
              <a:buNone/>
            </a:pPr>
            <a:r>
              <a:rPr lang="mn-MN" dirty="0">
                <a:solidFill>
                  <a:schemeClr val="tx1"/>
                </a:solidFill>
                <a:latin typeface="Times New Roman" panose="02020603050405020304" pitchFamily="18" charset="0"/>
                <a:cs typeface="Times New Roman" panose="02020603050405020304" pitchFamily="18" charset="0"/>
              </a:rPr>
              <a:t> </a:t>
            </a: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dirty="0">
              <a:solidFill>
                <a:schemeClr val="tx1"/>
              </a:solidFill>
            </a:endParaRP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graphicFrame>
        <p:nvGraphicFramePr>
          <p:cNvPr id="6" name="Table 8">
            <a:extLst>
              <a:ext uri="{FF2B5EF4-FFF2-40B4-BE49-F238E27FC236}">
                <a16:creationId xmlns:a16="http://schemas.microsoft.com/office/drawing/2014/main" id="{4D864563-AF41-4D40-81A0-1C86D6EF92FA}"/>
              </a:ext>
            </a:extLst>
          </p:cNvPr>
          <p:cNvGraphicFramePr>
            <a:graphicFrameLocks noGrp="1"/>
          </p:cNvGraphicFramePr>
          <p:nvPr>
            <p:extLst>
              <p:ext uri="{D42A27DB-BD31-4B8C-83A1-F6EECF244321}">
                <p14:modId xmlns:p14="http://schemas.microsoft.com/office/powerpoint/2010/main" val="2911912701"/>
              </p:ext>
            </p:extLst>
          </p:nvPr>
        </p:nvGraphicFramePr>
        <p:xfrm>
          <a:off x="822156" y="2038350"/>
          <a:ext cx="10942720" cy="4110650"/>
        </p:xfrm>
        <a:graphic>
          <a:graphicData uri="http://schemas.openxmlformats.org/drawingml/2006/table">
            <a:tbl>
              <a:tblPr firstRow="1" bandRow="1">
                <a:tableStyleId>{5C22544A-7EE6-4342-B048-85BDC9FD1C3A}</a:tableStyleId>
              </a:tblPr>
              <a:tblGrid>
                <a:gridCol w="1597194">
                  <a:extLst>
                    <a:ext uri="{9D8B030D-6E8A-4147-A177-3AD203B41FA5}">
                      <a16:colId xmlns:a16="http://schemas.microsoft.com/office/drawing/2014/main" val="2840352553"/>
                    </a:ext>
                  </a:extLst>
                </a:gridCol>
                <a:gridCol w="2590800">
                  <a:extLst>
                    <a:ext uri="{9D8B030D-6E8A-4147-A177-3AD203B41FA5}">
                      <a16:colId xmlns:a16="http://schemas.microsoft.com/office/drawing/2014/main" val="1024808160"/>
                    </a:ext>
                  </a:extLst>
                </a:gridCol>
                <a:gridCol w="6754726">
                  <a:extLst>
                    <a:ext uri="{9D8B030D-6E8A-4147-A177-3AD203B41FA5}">
                      <a16:colId xmlns:a16="http://schemas.microsoft.com/office/drawing/2014/main" val="770502396"/>
                    </a:ext>
                  </a:extLst>
                </a:gridCol>
              </a:tblGrid>
              <a:tr h="64602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2000" b="0" dirty="0">
                          <a:latin typeface="Times New Roman" panose="02020603050405020304" pitchFamily="18" charset="0"/>
                          <a:cs typeface="Times New Roman" panose="02020603050405020304" pitchFamily="18" charset="0"/>
                        </a:rPr>
                        <a:t>Хийн зөвшөөрөл эзэмшигч нь эрэл, хайгуулын эрхтэй бол </a:t>
                      </a:r>
                      <a:endParaRPr lang="en-US" sz="2000" b="0" dirty="0">
                        <a:latin typeface="Times New Roman" panose="02020603050405020304" pitchFamily="18" charset="0"/>
                        <a:cs typeface="Times New Roman" panose="02020603050405020304" pitchFamily="18" charset="0"/>
                      </a:endParaRPr>
                    </a:p>
                    <a:p>
                      <a:endParaRPr lang="en-US" sz="2000" b="0" dirty="0">
                        <a:latin typeface="Times New Roman" panose="02020603050405020304" pitchFamily="18" charset="0"/>
                        <a:cs typeface="Times New Roman" panose="02020603050405020304" pitchFamily="18" charset="0"/>
                      </a:endParaRPr>
                    </a:p>
                  </a:txBody>
                  <a:tcPr/>
                </a:tc>
                <a:tc>
                  <a:txBody>
                    <a:bodyPr/>
                    <a:lstStyle/>
                    <a:p>
                      <a:r>
                        <a:rPr lang="mn-MN" sz="2000" b="1" dirty="0">
                          <a:solidFill>
                            <a:srgbClr val="00B0F0"/>
                          </a:solidFill>
                          <a:latin typeface="Times New Roman" panose="02020603050405020304" pitchFamily="18" charset="0"/>
                          <a:cs typeface="Times New Roman" panose="02020603050405020304" pitchFamily="18" charset="0"/>
                        </a:rPr>
                        <a:t>Урьдчилсан мэдэгдэл</a:t>
                      </a:r>
                      <a:endParaRPr lang="en-US" sz="2000" b="1" dirty="0">
                        <a:solidFill>
                          <a:srgbClr val="00B0F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2000" b="0" kern="1200" dirty="0">
                          <a:solidFill>
                            <a:schemeClr val="lt1"/>
                          </a:solidFill>
                          <a:effectLst/>
                          <a:latin typeface="Times New Roman" panose="02020603050405020304" pitchFamily="18" charset="0"/>
                          <a:ea typeface="+mn-ea"/>
                          <a:cs typeface="Times New Roman" panose="02020603050405020304" pitchFamily="18" charset="0"/>
                        </a:rPr>
                        <a:t>Нүүрстэй олборлохтой холбоотой өргөдлөө эрх бүхий төрийн байгууллагад гаргасан өдрөөс хойш 10 хоногийн дотор Хийн зөвшөөрөл эзэмшигчид хүргүүлснээр.</a:t>
                      </a:r>
                      <a:endParaRPr lang="en-US" sz="20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75082778"/>
                  </a:ext>
                </a:extLst>
              </a:tr>
              <a:tr h="1241924">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2000" b="1" dirty="0">
                          <a:solidFill>
                            <a:srgbClr val="00B0F0"/>
                          </a:solidFill>
                          <a:latin typeface="Times New Roman" panose="02020603050405020304" pitchFamily="18" charset="0"/>
                          <a:cs typeface="Times New Roman" panose="02020603050405020304" pitchFamily="18" charset="0"/>
                        </a:rPr>
                        <a:t>18 сарын мэдэгдэл</a:t>
                      </a:r>
                    </a:p>
                    <a:p>
                      <a:endParaRPr lang="en-US" sz="2000" b="1" dirty="0">
                        <a:solidFill>
                          <a:srgbClr val="00B0F0"/>
                        </a:solidFill>
                        <a:latin typeface="Times New Roman" panose="02020603050405020304" pitchFamily="18" charset="0"/>
                        <a:cs typeface="Times New Roman" panose="02020603050405020304" pitchFamily="18" charset="0"/>
                      </a:endParaRPr>
                    </a:p>
                  </a:txBody>
                  <a:tcPr/>
                </a:tc>
                <a:tc>
                  <a:txBody>
                    <a:bodyPr/>
                    <a:lstStyle/>
                    <a:p>
                      <a:r>
                        <a:rPr lang="mn-MN" sz="2000" kern="1200" dirty="0">
                          <a:solidFill>
                            <a:schemeClr val="dk1"/>
                          </a:solidFill>
                          <a:effectLst/>
                          <a:latin typeface="Times New Roman" panose="02020603050405020304" pitchFamily="18" charset="0"/>
                          <a:ea typeface="+mn-ea"/>
                          <a:cs typeface="Times New Roman" panose="02020603050405020304" pitchFamily="18" charset="0"/>
                        </a:rPr>
                        <a:t>Нүүрсний олборлолтыг эхлүүлэх өдрөөс 18 сарын өмнө </a:t>
                      </a:r>
                      <a:r>
                        <a:rPr lang="mn-MN" sz="2000" b="0" kern="1200" dirty="0">
                          <a:solidFill>
                            <a:schemeClr val="tx1"/>
                          </a:solidFill>
                          <a:effectLst/>
                          <a:latin typeface="Times New Roman" panose="02020603050405020304" pitchFamily="18" charset="0"/>
                          <a:ea typeface="+mn-ea"/>
                          <a:cs typeface="Times New Roman" panose="02020603050405020304" pitchFamily="18" charset="0"/>
                        </a:rPr>
                        <a:t>Хийн зөвшөөрөл эзэмшигчид хүргүүлснээр.</a:t>
                      </a:r>
                      <a:endParaRPr lang="en-US" sz="2000" b="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17293402"/>
                  </a:ext>
                </a:extLst>
              </a:tr>
              <a:tr h="1862886">
                <a:tc>
                  <a:txBody>
                    <a:bodyPr/>
                    <a:lstStyle/>
                    <a:p>
                      <a:r>
                        <a:rPr lang="mn-MN" sz="2000" b="0" dirty="0">
                          <a:latin typeface="Times New Roman" panose="02020603050405020304" pitchFamily="18" charset="0"/>
                          <a:cs typeface="Times New Roman" panose="02020603050405020304" pitchFamily="18" charset="0"/>
                        </a:rPr>
                        <a:t>Хийн зөвшөөрөл эзэмшигч нь ашиглалтын эрхтэй бол </a:t>
                      </a:r>
                      <a:endParaRPr lang="en-US" sz="2000" b="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2000" b="1" dirty="0">
                          <a:solidFill>
                            <a:srgbClr val="00B0F0"/>
                          </a:solidFill>
                          <a:latin typeface="Times New Roman" panose="02020603050405020304" pitchFamily="18" charset="0"/>
                          <a:cs typeface="Times New Roman" panose="02020603050405020304" pitchFamily="18" charset="0"/>
                        </a:rPr>
                        <a:t>Баталгаажуулалтын мэдэгдэл</a:t>
                      </a:r>
                      <a:endParaRPr lang="en-US" sz="2000" b="1" dirty="0">
                        <a:solidFill>
                          <a:srgbClr val="00B0F0"/>
                        </a:solidFill>
                        <a:latin typeface="Times New Roman" panose="02020603050405020304" pitchFamily="18" charset="0"/>
                        <a:cs typeface="Times New Roman" panose="02020603050405020304" pitchFamily="18" charset="0"/>
                      </a:endParaRPr>
                    </a:p>
                    <a:p>
                      <a:endParaRPr lang="en-US" sz="2000" b="1" dirty="0">
                        <a:solidFill>
                          <a:srgbClr val="00B0F0"/>
                        </a:solidFill>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2000" kern="1200" dirty="0">
                          <a:solidFill>
                            <a:schemeClr val="dk1"/>
                          </a:solidFill>
                          <a:effectLst/>
                          <a:latin typeface="Times New Roman" panose="02020603050405020304" pitchFamily="18" charset="0"/>
                          <a:ea typeface="+mn-ea"/>
                          <a:cs typeface="Times New Roman" panose="02020603050405020304" pitchFamily="18" charset="0"/>
                        </a:rPr>
                        <a:t>Хамгийн багадаа нүүрс олборлолтыг эхлүүлэх өдрөөс 18 сарын өмнө, эсхүл хамгийн цаад хугацаа нь нүүрсний олборлолтыг эхлүүлэх өдрөөс 2 жилийн өмнө тус тус Хийн зөвшөөрөл эзэмшигчид хүргүүлснээр.  </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14665385"/>
                  </a:ext>
                </a:extLst>
              </a:tr>
            </a:tbl>
          </a:graphicData>
        </a:graphic>
      </p:graphicFrame>
    </p:spTree>
    <p:extLst>
      <p:ext uri="{BB962C8B-B14F-4D97-AF65-F5344CB8AC3E}">
        <p14:creationId xmlns:p14="http://schemas.microsoft.com/office/powerpoint/2010/main" val="3778695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22157" y="965810"/>
            <a:ext cx="10722144" cy="729640"/>
          </a:xfrm>
        </p:spPr>
        <p:txBody>
          <a:bodyPr>
            <a:noAutofit/>
          </a:bodyPr>
          <a:lstStyle/>
          <a:p>
            <a:r>
              <a:rPr lang="mn-MN" sz="2000" dirty="0">
                <a:solidFill>
                  <a:schemeClr val="tx1"/>
                </a:solidFill>
                <a:latin typeface="Times New Roman" panose="02020603050405020304" pitchFamily="18" charset="0"/>
                <a:cs typeface="Times New Roman" panose="02020603050405020304" pitchFamily="18" charset="0"/>
              </a:rPr>
              <a:t>Нүүрсний зөвшөөрөл эзэмшигчийн мэдэгдлээр хийгдэх ажиллагааны хүрээнд Хамтын хөгжүүлэлтийн төлөвлөгөөг нүүрсний зөвшөөрөл эзэмшигч бэлтгэн хүргэх ба харилцан тохиролцох асуудлыг нүүрсний зөвшөөрөл эзэмшигчид хариуцуулсан байна. </a:t>
            </a:r>
          </a:p>
          <a:p>
            <a:r>
              <a:rPr lang="mn-MN" sz="2000" dirty="0">
                <a:solidFill>
                  <a:schemeClr val="tx1"/>
                </a:solidFill>
                <a:latin typeface="Times New Roman" panose="02020603050405020304" pitchFamily="18" charset="0"/>
                <a:cs typeface="Times New Roman" panose="02020603050405020304" pitchFamily="18" charset="0"/>
              </a:rPr>
              <a:t>Урьдчилсан мэдэгдлийг хүргүүлснээс хойш 12 сарын хугацаанд, хэрэв арбитрын журмаар маргаан шийдвэрлүүлсэн буюу шийдвэрлүүлэх бол арбитрч томилогдсон өдрөөс хойш 9 сарын дотор  Хамтын хөгжүүлэлтийн төлөвлөгөөг хийн ашиглалтын зөвшөөрөл эзэмшигч бүртэй тохирсон байх үүрэгтэй. Урьдчилсан мэдэгдэл хүргүүлснээс хойш 6 сарын хугацаанд тохиролцоонд хүрч чадаагүй бол нүүрсний зөвшөөрөл эзэмшигч нь арбитрт хандаж болно. </a:t>
            </a:r>
          </a:p>
          <a:p>
            <a:r>
              <a:rPr lang="mn-MN" sz="2000" dirty="0">
                <a:solidFill>
                  <a:schemeClr val="tx1"/>
                </a:solidFill>
                <a:latin typeface="Times New Roman" panose="02020603050405020304" pitchFamily="18" charset="0"/>
                <a:cs typeface="Times New Roman" panose="02020603050405020304" pitchFamily="18" charset="0"/>
              </a:rPr>
              <a:t>Тус төлөвлөгөөний талаар тохиролцоонд хүрсэн өдрөөс нь хойш ажлын 20 хоногийн дотор тус бүрийн зохицуулагч төрийн байгууллагад хүргэж, төлөвлөгөөний хамрах хугацааг мэдэгдэнэ. </a:t>
            </a:r>
            <a:endParaRPr lang="en-US" sz="2000"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dirty="0">
              <a:solidFill>
                <a:schemeClr val="tx1"/>
              </a:solidFill>
            </a:endParaRP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graphicFrame>
        <p:nvGraphicFramePr>
          <p:cNvPr id="6" name="Table 8">
            <a:extLst>
              <a:ext uri="{FF2B5EF4-FFF2-40B4-BE49-F238E27FC236}">
                <a16:creationId xmlns:a16="http://schemas.microsoft.com/office/drawing/2014/main" id="{4D864563-AF41-4D40-81A0-1C86D6EF92FA}"/>
              </a:ext>
            </a:extLst>
          </p:cNvPr>
          <p:cNvGraphicFramePr>
            <a:graphicFrameLocks noGrp="1"/>
          </p:cNvGraphicFramePr>
          <p:nvPr>
            <p:extLst>
              <p:ext uri="{D42A27DB-BD31-4B8C-83A1-F6EECF244321}">
                <p14:modId xmlns:p14="http://schemas.microsoft.com/office/powerpoint/2010/main" val="593731830"/>
              </p:ext>
            </p:extLst>
          </p:nvPr>
        </p:nvGraphicFramePr>
        <p:xfrm>
          <a:off x="822156" y="4229100"/>
          <a:ext cx="10722144" cy="2362200"/>
        </p:xfrm>
        <a:graphic>
          <a:graphicData uri="http://schemas.openxmlformats.org/drawingml/2006/table">
            <a:tbl>
              <a:tblPr firstRow="1" bandRow="1">
                <a:tableStyleId>{5C22544A-7EE6-4342-B048-85BDC9FD1C3A}</a:tableStyleId>
              </a:tblPr>
              <a:tblGrid>
                <a:gridCol w="2972431">
                  <a:extLst>
                    <a:ext uri="{9D8B030D-6E8A-4147-A177-3AD203B41FA5}">
                      <a16:colId xmlns:a16="http://schemas.microsoft.com/office/drawing/2014/main" val="1024808160"/>
                    </a:ext>
                  </a:extLst>
                </a:gridCol>
                <a:gridCol w="7749713">
                  <a:extLst>
                    <a:ext uri="{9D8B030D-6E8A-4147-A177-3AD203B41FA5}">
                      <a16:colId xmlns:a16="http://schemas.microsoft.com/office/drawing/2014/main" val="770502396"/>
                    </a:ext>
                  </a:extLst>
                </a:gridCol>
              </a:tblGrid>
              <a:tr h="2362200">
                <a:tc>
                  <a:txBody>
                    <a:bodyPr/>
                    <a:lstStyle/>
                    <a:p>
                      <a:r>
                        <a:rPr lang="mn-MN" sz="1800" b="1" dirty="0">
                          <a:solidFill>
                            <a:schemeClr val="bg1"/>
                          </a:solidFill>
                          <a:latin typeface="Times New Roman" panose="02020603050405020304" pitchFamily="18" charset="0"/>
                          <a:cs typeface="Times New Roman" panose="02020603050405020304" pitchFamily="18" charset="0"/>
                        </a:rPr>
                        <a:t>Урьдчилсан мэдэгдэлд тусгах зүйлс</a:t>
                      </a:r>
                      <a:endParaRPr lang="en-US" sz="1800" b="1" dirty="0">
                        <a:solidFill>
                          <a:schemeClr val="bg1"/>
                        </a:solidFill>
                        <a:latin typeface="Times New Roman" panose="02020603050405020304" pitchFamily="18" charset="0"/>
                        <a:cs typeface="Times New Roman" panose="02020603050405020304" pitchFamily="18" charset="0"/>
                      </a:endParaRPr>
                    </a:p>
                  </a:txBody>
                  <a:tcPr/>
                </a:tc>
                <a:tc>
                  <a:txBody>
                    <a:bodyPr/>
                    <a:lstStyle/>
                    <a:p>
                      <a:pPr marL="342900" indent="-342900">
                        <a:buAutoNum type="arabicParenBoth"/>
                      </a:pPr>
                      <a:r>
                        <a:rPr lang="mn-MN" sz="1800" b="1" kern="1200" dirty="0">
                          <a:solidFill>
                            <a:schemeClr val="lt1"/>
                          </a:solidFill>
                          <a:effectLst/>
                          <a:latin typeface="Times New Roman" panose="02020603050405020304" pitchFamily="18" charset="0"/>
                          <a:ea typeface="+mn-ea"/>
                          <a:cs typeface="Times New Roman" panose="02020603050405020304" pitchFamily="18" charset="0"/>
                        </a:rPr>
                        <a:t>нүүрстэй холбоотой өргөдлийг эрх бүхий төрийн байгууллагад гаргасан тухай мэдэгдэл </a:t>
                      </a:r>
                    </a:p>
                    <a:p>
                      <a:pPr marL="342900" indent="-342900">
                        <a:buAutoNum type="arabicParenBoth"/>
                      </a:pPr>
                      <a:r>
                        <a:rPr lang="mn-MN" sz="1800" b="1" kern="1200" dirty="0">
                          <a:solidFill>
                            <a:schemeClr val="lt1"/>
                          </a:solidFill>
                          <a:effectLst/>
                          <a:latin typeface="Times New Roman" panose="02020603050405020304" pitchFamily="18" charset="0"/>
                          <a:ea typeface="+mn-ea"/>
                          <a:cs typeface="Times New Roman" panose="02020603050405020304" pitchFamily="18" charset="0"/>
                        </a:rPr>
                        <a:t>өөрийн санхүүгийн чадавхи болон техникийн хүчин чадлаас бусад дээрх өргөдлийн материалууд</a:t>
                      </a:r>
                    </a:p>
                    <a:p>
                      <a:pPr marL="342900" indent="-342900">
                        <a:buAutoNum type="arabicParenBoth"/>
                      </a:pPr>
                      <a:r>
                        <a:rPr lang="mn-MN" sz="1800" b="1" kern="1200" dirty="0">
                          <a:solidFill>
                            <a:schemeClr val="lt1"/>
                          </a:solidFill>
                          <a:effectLst/>
                          <a:latin typeface="Times New Roman" panose="02020603050405020304" pitchFamily="18" charset="0"/>
                          <a:ea typeface="+mn-ea"/>
                          <a:cs typeface="Times New Roman" panose="02020603050405020304" pitchFamily="18" charset="0"/>
                        </a:rPr>
                        <a:t>Хэрэв хийн зөвшөөрөл эзэмшигч нь эрэл, хайгуулын эрхтэй бол ОЭТ-г тодорхойлсон мэдээллийг, харин хийн зөвшөөрөл эзэмшигч нь ашиглалтын эрхтэй бол </a:t>
                      </a:r>
                      <a:r>
                        <a:rPr lang="mn-MN" sz="1800" b="1" kern="1200" dirty="0">
                          <a:solidFill>
                            <a:srgbClr val="FFFF00"/>
                          </a:solidFill>
                          <a:effectLst/>
                          <a:latin typeface="Times New Roman" panose="02020603050405020304" pitchFamily="18" charset="0"/>
                          <a:ea typeface="+mn-ea"/>
                          <a:cs typeface="Times New Roman" panose="02020603050405020304" pitchFamily="18" charset="0"/>
                        </a:rPr>
                        <a:t>Хамтын хөгжүүлэлтийн төлөвлөгөөний төслийг</a:t>
                      </a:r>
                      <a:r>
                        <a:rPr lang="mn-MN" sz="1800" b="1" kern="1200" dirty="0">
                          <a:solidFill>
                            <a:schemeClr val="lt1"/>
                          </a:solidFill>
                          <a:effectLst/>
                          <a:latin typeface="Times New Roman" panose="02020603050405020304" pitchFamily="18" charset="0"/>
                          <a:ea typeface="+mn-ea"/>
                          <a:cs typeface="Times New Roman" panose="02020603050405020304" pitchFamily="18" charset="0"/>
                        </a:rPr>
                        <a:t> хүргүүлнэ. </a:t>
                      </a:r>
                      <a:endParaRPr lang="en-US" sz="18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75082778"/>
                  </a:ext>
                </a:extLst>
              </a:tr>
            </a:tbl>
          </a:graphicData>
        </a:graphic>
      </p:graphicFrame>
    </p:spTree>
    <p:extLst>
      <p:ext uri="{BB962C8B-B14F-4D97-AF65-F5344CB8AC3E}">
        <p14:creationId xmlns:p14="http://schemas.microsoft.com/office/powerpoint/2010/main" val="797815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46855" y="851510"/>
            <a:ext cx="11187872" cy="729640"/>
          </a:xfrm>
        </p:spPr>
        <p:txBody>
          <a:bodyPr>
            <a:noAutofit/>
          </a:bodyPr>
          <a:lstStyle/>
          <a:p>
            <a:pPr marL="0" indent="0">
              <a:buNone/>
            </a:pPr>
            <a:r>
              <a:rPr lang="mn-MN" b="1" dirty="0">
                <a:latin typeface="Times New Roman" panose="02020603050405020304" pitchFamily="18" charset="0"/>
                <a:cs typeface="Times New Roman" panose="02020603050405020304" pitchFamily="18" charset="0"/>
              </a:rPr>
              <a:t>        Хамтын хөгжүүлэлтийн төлөвлөгөөний агуулга:</a:t>
            </a:r>
          </a:p>
          <a:p>
            <a:pPr marL="0" indent="0">
              <a:buNone/>
            </a:pPr>
            <a:r>
              <a:rPr lang="mn-MN" sz="2000" dirty="0">
                <a:solidFill>
                  <a:schemeClr val="tx1"/>
                </a:solidFill>
                <a:latin typeface="Times New Roman" panose="02020603050405020304" pitchFamily="18" charset="0"/>
                <a:cs typeface="Times New Roman" panose="02020603050405020304" pitchFamily="18" charset="0"/>
              </a:rPr>
              <a:t> </a:t>
            </a:r>
          </a:p>
          <a:p>
            <a:pPr lvl="1"/>
            <a:r>
              <a:rPr lang="en-US" sz="2000" dirty="0">
                <a:solidFill>
                  <a:schemeClr val="tx1"/>
                </a:solidFill>
                <a:latin typeface="Times New Roman" panose="02020603050405020304" pitchFamily="18" charset="0"/>
                <a:cs typeface="Times New Roman" panose="02020603050405020304" pitchFamily="18" charset="0"/>
              </a:rPr>
              <a:t>(1) </a:t>
            </a:r>
            <a:r>
              <a:rPr lang="mn-MN" sz="2000" dirty="0">
                <a:solidFill>
                  <a:schemeClr val="tx1"/>
                </a:solidFill>
                <a:latin typeface="Times New Roman" panose="02020603050405020304" pitchFamily="18" charset="0"/>
                <a:cs typeface="Times New Roman" panose="02020603050405020304" pitchFamily="18" charset="0"/>
              </a:rPr>
              <a:t>зөвшөөрөл эзэмшигч талуудын талаар, </a:t>
            </a:r>
          </a:p>
          <a:p>
            <a:pPr lvl="1"/>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2</a:t>
            </a:r>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 тухайн давхцал бүхий талбайн хэсэгт нүүрсний зөвшөөрөл эзэмшигчийн зүгээс эрхлэх үйл ажиллагааны байршил, хэзээнээс тухайн үйл ажилагааг явуулж эхлэх тухай, </a:t>
            </a:r>
          </a:p>
          <a:p>
            <a:pPr lvl="1"/>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3</a:t>
            </a:r>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 тухайн давхцал бүхий талбайн хэсэгт хийн зөвшөөрөл эзэмшигчийн зүгээс эрхлэх үйл ажиллагааны байршил, хэзээнээс тухайн үйл ажилагааг явуулж эхлэх тухай, </a:t>
            </a:r>
          </a:p>
          <a:p>
            <a:pPr lvl="1"/>
            <a:r>
              <a:rPr lang="en-US" sz="2000" dirty="0">
                <a:solidFill>
                  <a:schemeClr val="tx1"/>
                </a:solidFill>
                <a:latin typeface="Times New Roman" panose="02020603050405020304" pitchFamily="18" charset="0"/>
                <a:cs typeface="Times New Roman" panose="02020603050405020304" pitchFamily="18" charset="0"/>
              </a:rPr>
              <a:t>(4) </a:t>
            </a:r>
            <a:r>
              <a:rPr lang="mn-MN" sz="2000" dirty="0">
                <a:solidFill>
                  <a:schemeClr val="tx1"/>
                </a:solidFill>
                <a:latin typeface="Times New Roman" panose="02020603050405020304" pitchFamily="18" charset="0"/>
                <a:cs typeface="Times New Roman" panose="02020603050405020304" pitchFamily="18" charset="0"/>
              </a:rPr>
              <a:t>уг давхцал бүхий талбайд тодорхойлсон ОЭТ болон ОЭрТ</a:t>
            </a:r>
            <a:r>
              <a:rPr lang="en-US" sz="2000" dirty="0">
                <a:solidFill>
                  <a:schemeClr val="tx1"/>
                </a:solidFill>
                <a:latin typeface="Times New Roman" panose="02020603050405020304" pitchFamily="18" charset="0"/>
                <a:cs typeface="Times New Roman" panose="02020603050405020304" pitchFamily="18" charset="0"/>
              </a:rPr>
              <a:t>, </a:t>
            </a:r>
            <a:r>
              <a:rPr lang="mn-MN" sz="2000" dirty="0">
                <a:solidFill>
                  <a:schemeClr val="tx1"/>
                </a:solidFill>
                <a:latin typeface="Times New Roman" panose="02020603050405020304" pitchFamily="18" charset="0"/>
                <a:cs typeface="Times New Roman" panose="02020603050405020304" pitchFamily="18" charset="0"/>
              </a:rPr>
              <a:t>хэрэв тодорхойлсон бол ҮАЗЯТ зэргийн тодорхойлолт, </a:t>
            </a:r>
          </a:p>
          <a:p>
            <a:pPr lvl="1"/>
            <a:r>
              <a:rPr lang="en-US" sz="2000" dirty="0">
                <a:solidFill>
                  <a:schemeClr val="tx1"/>
                </a:solidFill>
                <a:latin typeface="Times New Roman" panose="02020603050405020304" pitchFamily="18" charset="0"/>
                <a:cs typeface="Times New Roman" panose="02020603050405020304" pitchFamily="18" charset="0"/>
              </a:rPr>
              <a:t>(5) </a:t>
            </a:r>
            <a:r>
              <a:rPr lang="mn-MN" sz="2000" dirty="0">
                <a:solidFill>
                  <a:schemeClr val="tx1"/>
                </a:solidFill>
                <a:latin typeface="Times New Roman" panose="02020603050405020304" pitchFamily="18" charset="0"/>
                <a:cs typeface="Times New Roman" panose="02020603050405020304" pitchFamily="18" charset="0"/>
              </a:rPr>
              <a:t>ОЭТ болон ОЭрТ-д олборлолтын үйл ажиллагаа явуулж эхлэх огноо, </a:t>
            </a:r>
          </a:p>
          <a:p>
            <a:pPr lvl="1"/>
            <a:r>
              <a:rPr lang="en-US" sz="2000" dirty="0">
                <a:solidFill>
                  <a:schemeClr val="tx1"/>
                </a:solidFill>
                <a:latin typeface="Times New Roman" panose="02020603050405020304" pitchFamily="18" charset="0"/>
                <a:cs typeface="Times New Roman" panose="02020603050405020304" pitchFamily="18" charset="0"/>
              </a:rPr>
              <a:t>(6) </a:t>
            </a:r>
            <a:r>
              <a:rPr lang="mn-MN" sz="2000" dirty="0">
                <a:solidFill>
                  <a:schemeClr val="tx1"/>
                </a:solidFill>
                <a:latin typeface="Times New Roman" panose="02020603050405020304" pitchFamily="18" charset="0"/>
                <a:cs typeface="Times New Roman" panose="02020603050405020304" pitchFamily="18" charset="0"/>
              </a:rPr>
              <a:t>давхцал бүхий талбайд гүйцэтгэхээр төлөвлөсөн нүүрстэй холбоотой үйл ажиллагаа нь нүүрсний болон нүүрсний давхаргын метан хийн ашиглалтын үр ашгийг хэрхэн нэмэгдүүлэх тухай нүүрсний зөвшөөрөл эзэмшигчийн өгөх тайлбар, мэдэгдэл, </a:t>
            </a:r>
          </a:p>
          <a:p>
            <a:pPr lvl="1"/>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7</a:t>
            </a:r>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 тухайн төлөвлөгөө хүчинтэй байх хугацаа болон бусад шаардлагатай мэдээллийг тусгана. </a:t>
            </a:r>
            <a:endParaRPr lang="en-US" sz="2000" dirty="0">
              <a:solidFill>
                <a:schemeClr val="tx1"/>
              </a:solidFill>
              <a:latin typeface="Times New Roman" panose="02020603050405020304" pitchFamily="18" charset="0"/>
              <a:cs typeface="Times New Roman" panose="02020603050405020304" pitchFamily="18" charset="0"/>
            </a:endParaRPr>
          </a:p>
          <a:p>
            <a:pPr marL="0" indent="0">
              <a:buNone/>
            </a:pPr>
            <a:r>
              <a:rPr lang="mn-MN" sz="2000" dirty="0">
                <a:solidFill>
                  <a:schemeClr val="tx1"/>
                </a:solidFill>
                <a:latin typeface="Times New Roman" panose="02020603050405020304" pitchFamily="18" charset="0"/>
                <a:cs typeface="Times New Roman" panose="02020603050405020304" pitchFamily="18" charset="0"/>
              </a:rPr>
              <a:t>	</a:t>
            </a:r>
          </a:p>
          <a:p>
            <a:pPr marL="914400" lvl="2" indent="0">
              <a:buNone/>
            </a:pPr>
            <a:r>
              <a:rPr lang="mn-MN" sz="2400"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p>
            <a:pPr marL="914400" lvl="2" indent="0">
              <a:buNone/>
            </a:pPr>
            <a:r>
              <a:rPr lang="mn-MN" dirty="0">
                <a:solidFill>
                  <a:schemeClr val="tx1"/>
                </a:solidFill>
                <a:latin typeface="Times New Roman" panose="02020603050405020304" pitchFamily="18" charset="0"/>
                <a:cs typeface="Times New Roman" panose="02020603050405020304" pitchFamily="18" charset="0"/>
              </a:rPr>
              <a:t> </a:t>
            </a: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dirty="0">
              <a:solidFill>
                <a:schemeClr val="tx1"/>
              </a:solidFill>
            </a:endParaRP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3950951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1346" y="965810"/>
            <a:ext cx="11888045" cy="729640"/>
          </a:xfrm>
        </p:spPr>
        <p:txBody>
          <a:bodyPr>
            <a:noAutofit/>
          </a:bodyPr>
          <a:lstStyle/>
          <a:p>
            <a:pPr marL="914400" lvl="2" indent="0">
              <a:buNone/>
            </a:pPr>
            <a:r>
              <a:rPr lang="mn-MN" sz="2800" b="1" dirty="0">
                <a:latin typeface="Times New Roman" panose="02020603050405020304" pitchFamily="18" charset="0"/>
                <a:cs typeface="Times New Roman" panose="02020603050405020304" pitchFamily="18" charset="0"/>
              </a:rPr>
              <a:t>Нүүрсний зөвшөөрөл эзэмшигчийн мэдэгдлээр хийгдэх ажиллагаа</a:t>
            </a:r>
          </a:p>
          <a:p>
            <a:pPr marL="914400" lvl="2" indent="0">
              <a:buNone/>
            </a:pPr>
            <a:r>
              <a:rPr lang="mn-MN" sz="2800" dirty="0">
                <a:latin typeface="Times New Roman" panose="02020603050405020304" pitchFamily="18" charset="0"/>
                <a:cs typeface="Times New Roman" panose="02020603050405020304" pitchFamily="18" charset="0"/>
              </a:rPr>
              <a:t>Нүүрсний зөвшөөрөл эзэмшигч </a:t>
            </a:r>
            <a:r>
              <a:rPr lang="en-US" sz="2800" b="1" dirty="0">
                <a:latin typeface="Times New Roman" panose="02020603050405020304" pitchFamily="18" charset="0"/>
                <a:cs typeface="Times New Roman" panose="02020603050405020304" pitchFamily="18" charset="0"/>
              </a:rPr>
              <a:t>O</a:t>
            </a:r>
            <a:r>
              <a:rPr lang="mn-MN" sz="2800" b="1" dirty="0">
                <a:latin typeface="Times New Roman" panose="02020603050405020304" pitchFamily="18" charset="0"/>
                <a:cs typeface="Times New Roman" panose="02020603050405020304" pitchFamily="18" charset="0"/>
              </a:rPr>
              <a:t>ЭрТ-д</a:t>
            </a:r>
            <a:r>
              <a:rPr lang="mn-MN" sz="2800" dirty="0">
                <a:latin typeface="Times New Roman" panose="02020603050405020304" pitchFamily="18" charset="0"/>
                <a:cs typeface="Times New Roman" panose="02020603050405020304" pitchFamily="18" charset="0"/>
              </a:rPr>
              <a:t> дангаар үйл ажиллагаа явуулах эрх үүсэх  </a:t>
            </a:r>
            <a:endParaRPr lang="en-US" sz="2800" dirty="0">
              <a:latin typeface="Times New Roman" panose="02020603050405020304" pitchFamily="18" charset="0"/>
              <a:cs typeface="Times New Roman" panose="02020603050405020304" pitchFamily="18" charset="0"/>
            </a:endParaRPr>
          </a:p>
          <a:p>
            <a:pPr marL="914400" lvl="2" indent="0">
              <a:buNone/>
            </a:pPr>
            <a:r>
              <a:rPr lang="mn-MN" dirty="0">
                <a:solidFill>
                  <a:schemeClr val="tx1"/>
                </a:solidFill>
                <a:latin typeface="Times New Roman" panose="02020603050405020304" pitchFamily="18" charset="0"/>
                <a:cs typeface="Times New Roman" panose="02020603050405020304" pitchFamily="18" charset="0"/>
              </a:rPr>
              <a:t> </a:t>
            </a:r>
          </a:p>
          <a:p>
            <a:pPr marL="914400" lvl="2" indent="0">
              <a:buNone/>
            </a:pP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dirty="0">
              <a:solidFill>
                <a:schemeClr val="tx1"/>
              </a:solidFill>
            </a:endParaRP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graphicFrame>
        <p:nvGraphicFramePr>
          <p:cNvPr id="7" name="Table 7">
            <a:extLst>
              <a:ext uri="{FF2B5EF4-FFF2-40B4-BE49-F238E27FC236}">
                <a16:creationId xmlns:a16="http://schemas.microsoft.com/office/drawing/2014/main" id="{9031426A-42E5-45B4-A29D-BEAD3546C352}"/>
              </a:ext>
            </a:extLst>
          </p:cNvPr>
          <p:cNvGraphicFramePr>
            <a:graphicFrameLocks noGrp="1"/>
          </p:cNvGraphicFramePr>
          <p:nvPr>
            <p:extLst>
              <p:ext uri="{D42A27DB-BD31-4B8C-83A1-F6EECF244321}">
                <p14:modId xmlns:p14="http://schemas.microsoft.com/office/powerpoint/2010/main" val="936868250"/>
              </p:ext>
            </p:extLst>
          </p:nvPr>
        </p:nvGraphicFramePr>
        <p:xfrm>
          <a:off x="699580" y="2520340"/>
          <a:ext cx="10673270" cy="3461360"/>
        </p:xfrm>
        <a:graphic>
          <a:graphicData uri="http://schemas.openxmlformats.org/drawingml/2006/table">
            <a:tbl>
              <a:tblPr firstRow="1" bandRow="1">
                <a:tableStyleId>{5C22544A-7EE6-4342-B048-85BDC9FD1C3A}</a:tableStyleId>
              </a:tblPr>
              <a:tblGrid>
                <a:gridCol w="3129470">
                  <a:extLst>
                    <a:ext uri="{9D8B030D-6E8A-4147-A177-3AD203B41FA5}">
                      <a16:colId xmlns:a16="http://schemas.microsoft.com/office/drawing/2014/main" val="1816147171"/>
                    </a:ext>
                  </a:extLst>
                </a:gridCol>
                <a:gridCol w="7543800">
                  <a:extLst>
                    <a:ext uri="{9D8B030D-6E8A-4147-A177-3AD203B41FA5}">
                      <a16:colId xmlns:a16="http://schemas.microsoft.com/office/drawing/2014/main" val="1310009524"/>
                    </a:ext>
                  </a:extLst>
                </a:gridCol>
              </a:tblGrid>
              <a:tr h="3461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mn-MN" sz="24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Олборлолтын эргэлтийн талбайн мэдэгдэл</a:t>
                      </a:r>
                      <a:endParaRPr kumimoji="0" lang="en-US" sz="24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2400" b="1" kern="1200" dirty="0">
                          <a:solidFill>
                            <a:schemeClr val="bg1"/>
                          </a:solidFill>
                          <a:effectLst/>
                          <a:latin typeface="Times New Roman" panose="02020603050405020304" pitchFamily="18" charset="0"/>
                          <a:cs typeface="Times New Roman" panose="02020603050405020304" pitchFamily="18" charset="0"/>
                        </a:rPr>
                        <a:t>Хамгийн багадаа тухайн талбайд олборлолтын ажлыг эхлүүлэхээс 18 сарын өмнө хийн зөвшөөрөл эзэмшигч бүрт хүргүүлнэ.</a:t>
                      </a:r>
                    </a:p>
                    <a:p>
                      <a:pPr marL="0" marR="0" lvl="0" indent="0" algn="l" defTabSz="914400" rtl="0" eaLnBrk="1" fontAlgn="auto" latinLnBrk="0" hangingPunct="1">
                        <a:lnSpc>
                          <a:spcPct val="100000"/>
                        </a:lnSpc>
                        <a:spcBef>
                          <a:spcPts val="0"/>
                        </a:spcBef>
                        <a:spcAft>
                          <a:spcPts val="0"/>
                        </a:spcAft>
                        <a:buClrTx/>
                        <a:buSzTx/>
                        <a:buFontTx/>
                        <a:buNone/>
                        <a:tabLst/>
                        <a:defRPr/>
                      </a:pPr>
                      <a:endParaRPr lang="mn-MN" sz="2400" b="1" kern="1200" dirty="0">
                        <a:solidFill>
                          <a:schemeClr val="bg1"/>
                        </a:solidFill>
                        <a:effectLst/>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mn-MN" sz="2400" b="1" kern="1200" dirty="0">
                          <a:solidFill>
                            <a:schemeClr val="bg1"/>
                          </a:solidFill>
                          <a:effectLst/>
                          <a:latin typeface="Times New Roman" panose="02020603050405020304" pitchFamily="18" charset="0"/>
                          <a:ea typeface="+mn-ea"/>
                          <a:cs typeface="Times New Roman" panose="02020603050405020304" pitchFamily="18" charset="0"/>
                        </a:rPr>
                        <a:t>Нүүрс олборлолтын үйл ажиллагааг явуулахаар болсон тухай мэдэгдэл, тус ОЭрТ-д олборлолтын ажлыг эхлүүлэх өдрийг тусган баталгаажуулна. Бусад шаардлагатай мэдээллийг мөн тусгана</a:t>
                      </a:r>
                      <a:endParaRPr lang="en-US" sz="2400" b="0" dirty="0">
                        <a:solidFill>
                          <a:schemeClr val="bg1"/>
                        </a:solidFill>
                        <a:latin typeface="Times New Roman" panose="02020603050405020304" pitchFamily="18" charset="0"/>
                        <a:cs typeface="Times New Roman" panose="02020603050405020304" pitchFamily="18" charset="0"/>
                      </a:endParaRPr>
                    </a:p>
                    <a:p>
                      <a:endParaRPr lang="en-US" sz="2400" dirty="0"/>
                    </a:p>
                  </a:txBody>
                  <a:tcPr/>
                </a:tc>
                <a:extLst>
                  <a:ext uri="{0D108BD9-81ED-4DB2-BD59-A6C34878D82A}">
                    <a16:rowId xmlns:a16="http://schemas.microsoft.com/office/drawing/2014/main" val="1380849364"/>
                  </a:ext>
                </a:extLst>
              </a:tr>
            </a:tbl>
          </a:graphicData>
        </a:graphic>
      </p:graphicFrame>
    </p:spTree>
    <p:extLst>
      <p:ext uri="{BB962C8B-B14F-4D97-AF65-F5344CB8AC3E}">
        <p14:creationId xmlns:p14="http://schemas.microsoft.com/office/powerpoint/2010/main" val="143320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1346" y="965810"/>
            <a:ext cx="11888045" cy="729640"/>
          </a:xfrm>
        </p:spPr>
        <p:txBody>
          <a:bodyPr>
            <a:noAutofit/>
          </a:bodyPr>
          <a:lstStyle/>
          <a:p>
            <a:pPr marL="914400" lvl="2" indent="0">
              <a:buNone/>
            </a:pPr>
            <a:r>
              <a:rPr lang="mn-MN" sz="2800" b="1" dirty="0">
                <a:latin typeface="Times New Roman" panose="02020603050405020304" pitchFamily="18" charset="0"/>
                <a:cs typeface="Times New Roman" panose="02020603050405020304" pitchFamily="18" charset="0"/>
              </a:rPr>
              <a:t>Нүүрсний зөвшөөрөл эзэмшигчийн мэдэгдлээр хийгдэх ажиллагаа</a:t>
            </a:r>
          </a:p>
          <a:p>
            <a:pPr marL="914400" lvl="2" indent="0">
              <a:buNone/>
            </a:pPr>
            <a:r>
              <a:rPr lang="mn-MN" sz="2800" dirty="0">
                <a:latin typeface="Times New Roman" panose="02020603050405020304" pitchFamily="18" charset="0"/>
                <a:cs typeface="Times New Roman" panose="02020603050405020304" pitchFamily="18" charset="0"/>
              </a:rPr>
              <a:t>Хийн зөвшөөрөл эзэмшигчээс хүргүүлж болох </a:t>
            </a:r>
            <a:r>
              <a:rPr lang="mn-MN" sz="2800" b="1" dirty="0">
                <a:latin typeface="Times New Roman" panose="02020603050405020304" pitchFamily="18" charset="0"/>
                <a:cs typeface="Times New Roman" panose="02020603050405020304" pitchFamily="18" charset="0"/>
              </a:rPr>
              <a:t>Онцгой нөхцөл байдлын мэдэгдэл</a:t>
            </a:r>
          </a:p>
          <a:p>
            <a:pPr marL="914400" lvl="2" indent="0" algn="just">
              <a:buNone/>
            </a:pPr>
            <a:endParaRPr lang="mn-MN" dirty="0">
              <a:solidFill>
                <a:schemeClr val="tx1"/>
              </a:solidFill>
              <a:latin typeface="Times New Roman" panose="02020603050405020304" pitchFamily="18" charset="0"/>
              <a:cs typeface="Times New Roman" panose="02020603050405020304" pitchFamily="18" charset="0"/>
            </a:endParaRPr>
          </a:p>
          <a:p>
            <a:pPr lvl="2" algn="just"/>
            <a:r>
              <a:rPr lang="mn-MN" dirty="0">
                <a:solidFill>
                  <a:schemeClr val="tx1"/>
                </a:solidFill>
                <a:latin typeface="Times New Roman" panose="02020603050405020304" pitchFamily="18" charset="0"/>
                <a:cs typeface="Times New Roman" panose="02020603050405020304" pitchFamily="18" charset="0"/>
              </a:rPr>
              <a:t>Урьдчилсан мэдэгдэл болон Хамтын хөгжүүлэлтийн төлөвлөгөөнд заасан ОЭТ эсхүл ОЭрТ-д хийн ундаргын өндөр үзүүлэлттэй худаг байгаа бөгөөд нүүсний зөвшөөрөл эзэмшигчийн зүгээс тогтоон мэдэгдсэн хугацаа нь тус худгаас хийн олборлолтыг зохих хэмжээнд гүйцэтгэж амжихгүй байхаар бол хийн зөвшөөрөл эзэмшигч нь Урьдчилсан мэдэгдлийг хүлээн авснаас хойш 3 сарын дотор “Онцгой нөхцөл байдлын мэдэгдэл”-ийг нүүрсний зөвшөөрөл эзэмшигчид хүргүүлж болно. </a:t>
            </a:r>
          </a:p>
          <a:p>
            <a:pPr lvl="2" algn="just"/>
            <a:r>
              <a:rPr lang="mn-MN" dirty="0">
                <a:solidFill>
                  <a:schemeClr val="tx1"/>
                </a:solidFill>
                <a:latin typeface="Times New Roman" panose="02020603050405020304" pitchFamily="18" charset="0"/>
                <a:cs typeface="Times New Roman" panose="02020603050405020304" pitchFamily="18" charset="0"/>
              </a:rPr>
              <a:t>Гэхдээ, уг мэдэгдлээр тухайн талбайд нүүрсний олборлолтын үйл ажиллагааг эхлүүлэх хугацааг хамгийн ихдээ 5 хүртэл жилээр хойшлуулах саналыг хүргүүлж болно. </a:t>
            </a:r>
          </a:p>
          <a:p>
            <a:pPr lvl="2" algn="just"/>
            <a:r>
              <a:rPr lang="mn-MN" dirty="0">
                <a:solidFill>
                  <a:schemeClr val="tx1"/>
                </a:solidFill>
                <a:latin typeface="Times New Roman" panose="02020603050405020304" pitchFamily="18" charset="0"/>
                <a:cs typeface="Times New Roman" panose="02020603050405020304" pitchFamily="18" charset="0"/>
              </a:rPr>
              <a:t>Техникийн тоон үзүүлэлтүүд </a:t>
            </a:r>
            <a:r>
              <a:rPr lang="en-US" dirty="0">
                <a:solidFill>
                  <a:schemeClr val="tx1"/>
                </a:solidFill>
                <a:latin typeface="Times New Roman" panose="02020603050405020304" pitchFamily="18" charset="0"/>
                <a:cs typeface="Times New Roman" panose="02020603050405020304" pitchFamily="18" charset="0"/>
              </a:rPr>
              <a:t>(</a:t>
            </a:r>
            <a:r>
              <a:rPr lang="mn-MN" dirty="0">
                <a:solidFill>
                  <a:schemeClr val="tx1"/>
                </a:solidFill>
                <a:latin typeface="Times New Roman" panose="02020603050405020304" pitchFamily="18" charset="0"/>
                <a:cs typeface="Times New Roman" panose="02020603050405020304" pitchFamily="18" charset="0"/>
              </a:rPr>
              <a:t>дата</a:t>
            </a:r>
            <a:r>
              <a:rPr lang="en-US" dirty="0">
                <a:solidFill>
                  <a:schemeClr val="tx1"/>
                </a:solidFill>
                <a:latin typeface="Times New Roman" panose="02020603050405020304" pitchFamily="18" charset="0"/>
                <a:cs typeface="Times New Roman" panose="02020603050405020304" pitchFamily="18" charset="0"/>
              </a:rPr>
              <a:t>)</a:t>
            </a:r>
            <a:r>
              <a:rPr lang="mn-MN" dirty="0">
                <a:solidFill>
                  <a:schemeClr val="tx1"/>
                </a:solidFill>
                <a:latin typeface="Times New Roman" panose="02020603050405020304" pitchFamily="18" charset="0"/>
                <a:cs typeface="Times New Roman" panose="02020603050405020304" pitchFamily="18" charset="0"/>
              </a:rPr>
              <a:t>, загварууд гэх мэт нүүрсний олборлолт эхлүүлэх хугацааг хойшуулах санал болгож байгаа огноо нь  үндэслэлтой болохыг нотолсон мэдээллийг хавсаргана.</a:t>
            </a:r>
          </a:p>
          <a:p>
            <a:pPr lvl="2" algn="just"/>
            <a:r>
              <a:rPr lang="mn-MN" dirty="0">
                <a:solidFill>
                  <a:schemeClr val="tx1"/>
                </a:solidFill>
                <a:latin typeface="Times New Roman" panose="02020603050405020304" pitchFamily="18" charset="0"/>
                <a:cs typeface="Times New Roman" panose="02020603050405020304" pitchFamily="18" charset="0"/>
              </a:rPr>
              <a:t>Мэдэгдлийг хүлээн авснаас хойш 3 сарын дотор хариу өгөх бөгөөд тус мэдэгдэлд заасан саналыг хүлээж аваагүй буюу олборлолтын огноог хойшлуулах боломжгүй гэж үзсэн тохиолдолд хийн зөвшөөрөл эзэмшигч нь уг асуудлаар арбитрт хандаж болно</a:t>
            </a:r>
          </a:p>
          <a:p>
            <a:pPr marL="914400" lvl="2" indent="0">
              <a:buNone/>
            </a:pPr>
            <a:endParaRPr lang="mn-MN" sz="2400"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dirty="0">
              <a:solidFill>
                <a:schemeClr val="tx1"/>
              </a:solidFill>
              <a:latin typeface="Times New Roman" panose="02020603050405020304" pitchFamily="18" charset="0"/>
              <a:cs typeface="Times New Roman" panose="02020603050405020304" pitchFamily="18" charset="0"/>
            </a:endParaRPr>
          </a:p>
          <a:p>
            <a:pPr marL="914400" lvl="2" indent="0">
              <a:buNone/>
            </a:pPr>
            <a:r>
              <a:rPr lang="mn-MN" sz="2400"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p>
            <a:pPr marL="914400" lvl="2" indent="0">
              <a:buNone/>
            </a:pPr>
            <a:r>
              <a:rPr lang="mn-MN" dirty="0">
                <a:solidFill>
                  <a:schemeClr val="tx1"/>
                </a:solidFill>
                <a:latin typeface="Times New Roman" panose="02020603050405020304" pitchFamily="18" charset="0"/>
                <a:cs typeface="Times New Roman" panose="02020603050405020304" pitchFamily="18" charset="0"/>
              </a:rPr>
              <a:t> </a:t>
            </a: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dirty="0">
              <a:solidFill>
                <a:schemeClr val="tx1"/>
              </a:solidFill>
            </a:endParaRP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616350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1346" y="965810"/>
            <a:ext cx="11888045" cy="729640"/>
          </a:xfrm>
        </p:spPr>
        <p:txBody>
          <a:bodyPr>
            <a:noAutofit/>
          </a:bodyPr>
          <a:lstStyle/>
          <a:p>
            <a:pPr marL="914400" lvl="2" indent="0">
              <a:buNone/>
            </a:pPr>
            <a:r>
              <a:rPr lang="mn-MN" sz="2800" b="1" dirty="0">
                <a:latin typeface="Times New Roman" panose="02020603050405020304" pitchFamily="18" charset="0"/>
                <a:cs typeface="Times New Roman" panose="02020603050405020304" pitchFamily="18" charset="0"/>
              </a:rPr>
              <a:t>Нүүрсний олборлолтын хугацааг ургашлуулах мэдэгдэл</a:t>
            </a:r>
          </a:p>
          <a:p>
            <a:pPr marL="914400" lvl="2" indent="0" algn="just">
              <a:buNone/>
            </a:pPr>
            <a:endParaRPr lang="mn-MN" sz="2400" dirty="0">
              <a:solidFill>
                <a:schemeClr val="tx1"/>
              </a:solidFill>
              <a:latin typeface="Times New Roman" panose="02020603050405020304" pitchFamily="18" charset="0"/>
              <a:cs typeface="Times New Roman" panose="02020603050405020304" pitchFamily="18" charset="0"/>
            </a:endParaRPr>
          </a:p>
          <a:p>
            <a:pPr lvl="2" algn="just"/>
            <a:r>
              <a:rPr lang="mn-MN" sz="2400" dirty="0">
                <a:solidFill>
                  <a:schemeClr val="tx1"/>
                </a:solidFill>
                <a:latin typeface="Times New Roman" panose="02020603050405020304" pitchFamily="18" charset="0"/>
                <a:cs typeface="Times New Roman" panose="02020603050405020304" pitchFamily="18" charset="0"/>
              </a:rPr>
              <a:t>Нүүрсний зөвшөөрөл эзэмшигч нь ОЭТ эсхүл ОЭрТ-д олборлолтын үйл ажиллагааг эхлүүлэх огноог эрт байх ёстой гэж үзвэл хийн ашиглалтын зөвшөөрөл эзэмшигчид “Олборлолтын хугацааг урагшаа татах мэдэгдэл”-ийг хүргүүлж болно. </a:t>
            </a:r>
          </a:p>
          <a:p>
            <a:pPr lvl="2" algn="just"/>
            <a:r>
              <a:rPr lang="mn-MN" sz="2400" dirty="0">
                <a:solidFill>
                  <a:schemeClr val="tx1"/>
                </a:solidFill>
                <a:latin typeface="Times New Roman" panose="02020603050405020304" pitchFamily="18" charset="0"/>
                <a:cs typeface="Times New Roman" panose="02020603050405020304" pitchFamily="18" charset="0"/>
              </a:rPr>
              <a:t>Шинэ огноо нь хамгийн багадаа олборлолтын үйл ажиллагааг ОЭТ эсхүл ОЭрТ-д эхлүүлэх огнооноос 18 сарын өмнө тохиох огноо байна. </a:t>
            </a:r>
          </a:p>
          <a:p>
            <a:pPr lvl="2" algn="just"/>
            <a:r>
              <a:rPr lang="mn-MN" sz="2400" dirty="0">
                <a:solidFill>
                  <a:schemeClr val="tx1"/>
                </a:solidFill>
                <a:latin typeface="Times New Roman" panose="02020603050405020304" pitchFamily="18" charset="0"/>
                <a:cs typeface="Times New Roman" panose="02020603050405020304" pitchFamily="18" charset="0"/>
              </a:rPr>
              <a:t>Тус мэдэгдлийг хийн зөвшөөрөл эзэмшигчид хүргүүлснээр тухайн мэдэгдлийг хийн зөвшөөрөл эзэмшигч зөвшөөрөх эсэхээс үл хамааралтайгаар олборлолтын үйл ажиллагаа эхлүүлэх огноо өөрчлөгдөх бөгөөд нүүрсний зөвшөөрөл эзэмшигч нь холбогдох Хамтын хөгжүүлэлтийн төлөвлөгөөнд өөрчлөлт оруулна. </a:t>
            </a:r>
            <a:r>
              <a:rPr lang="mn-MN" dirty="0"/>
              <a:t>	</a:t>
            </a:r>
            <a:endParaRPr lang="mn-MN" sz="2400" dirty="0">
              <a:solidFill>
                <a:schemeClr val="tx1"/>
              </a:solidFill>
              <a:latin typeface="Times New Roman" panose="02020603050405020304" pitchFamily="18" charset="0"/>
              <a:cs typeface="Times New Roman" panose="02020603050405020304" pitchFamily="18" charset="0"/>
            </a:endParaRPr>
          </a:p>
          <a:p>
            <a:pPr marL="914400" lvl="2" indent="0">
              <a:buNone/>
            </a:pPr>
            <a:r>
              <a:rPr lang="mn-MN" sz="2400"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p>
            <a:pPr marL="914400" lvl="2" indent="0">
              <a:buNone/>
            </a:pPr>
            <a:r>
              <a:rPr lang="mn-MN" dirty="0">
                <a:solidFill>
                  <a:schemeClr val="tx1"/>
                </a:solidFill>
                <a:latin typeface="Times New Roman" panose="02020603050405020304" pitchFamily="18" charset="0"/>
                <a:cs typeface="Times New Roman" panose="02020603050405020304" pitchFamily="18" charset="0"/>
              </a:rPr>
              <a:t> </a:t>
            </a: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dirty="0">
              <a:solidFill>
                <a:schemeClr val="tx1"/>
              </a:solidFill>
            </a:endParaRP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3071912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99581" y="965810"/>
            <a:ext cx="10825669" cy="729640"/>
          </a:xfrm>
        </p:spPr>
        <p:txBody>
          <a:bodyPr>
            <a:noAutofit/>
          </a:bodyPr>
          <a:lstStyle/>
          <a:p>
            <a:pPr marL="914400" lvl="2" indent="0">
              <a:buNone/>
            </a:pPr>
            <a:r>
              <a:rPr lang="mn-MN" sz="2800" b="1" dirty="0">
                <a:latin typeface="Times New Roman" panose="02020603050405020304" pitchFamily="18" charset="0"/>
                <a:cs typeface="Times New Roman" panose="02020603050405020304" pitchFamily="18" charset="0"/>
              </a:rPr>
              <a:t>Тооцоолоогүй метан хийн зохицуулалт</a:t>
            </a:r>
          </a:p>
          <a:p>
            <a:r>
              <a:rPr lang="mn-MN" sz="2000" dirty="0">
                <a:solidFill>
                  <a:schemeClr val="tx1"/>
                </a:solidFill>
                <a:latin typeface="Times New Roman" panose="02020603050405020304" pitchFamily="18" charset="0"/>
                <a:cs typeface="Times New Roman" panose="02020603050405020304" pitchFamily="18" charset="0"/>
              </a:rPr>
              <a:t>Нүүрс олборлох явцад агаартай холилдоогүй хийн илэрц илэрвэл хамгийн боломжит хугацааны дотор, агаартай холилдсон хийн илэрцийг хийн ашиглалтын зөвшөөрөл эзэмшигчид Баталгаажуулалтын мэдэгдлээр, эрлийн эрхтэй хийн зөвшөөрөл эзмшигчид 18 сарын мэдэгдлээр тус тус мэдэгдэнэ.  </a:t>
            </a:r>
          </a:p>
          <a:p>
            <a:r>
              <a:rPr lang="mn-MN" sz="2000" dirty="0">
                <a:solidFill>
                  <a:schemeClr val="tx1"/>
                </a:solidFill>
                <a:latin typeface="Times New Roman" panose="02020603050405020304" pitchFamily="18" charset="0"/>
                <a:cs typeface="Times New Roman" panose="02020603050405020304" pitchFamily="18" charset="0"/>
              </a:rPr>
              <a:t>Улмаар хий нийлүүлэх саналыг хийн зөвшөөрөл эзэмшигчид тавих үүрэгтэй. Хийн зөвшөөрөл эзэмшигч нь эхний хоёр мэдэгдлийн тухайд хариуг 12 сарын дотор, гурав дах мэдэгдлийн тухайд 3 сарын дотор өгнө. </a:t>
            </a:r>
          </a:p>
          <a:p>
            <a:r>
              <a:rPr lang="mn-MN" sz="2000" dirty="0">
                <a:solidFill>
                  <a:schemeClr val="tx1"/>
                </a:solidFill>
                <a:latin typeface="Times New Roman" panose="02020603050405020304" pitchFamily="18" charset="0"/>
                <a:cs typeface="Times New Roman" panose="02020603050405020304" pitchFamily="18" charset="0"/>
              </a:rPr>
              <a:t>Хэрэв </a:t>
            </a:r>
            <a:r>
              <a:rPr lang="mn-MN" sz="2000" b="1" dirty="0">
                <a:solidFill>
                  <a:schemeClr val="tx1"/>
                </a:solidFill>
                <a:latin typeface="Times New Roman" panose="02020603050405020304" pitchFamily="18" charset="0"/>
                <a:cs typeface="Times New Roman" panose="02020603050405020304" pitchFamily="18" charset="0"/>
              </a:rPr>
              <a:t>саналыг хүлээн зөвшөөрвөл </a:t>
            </a:r>
            <a:r>
              <a:rPr lang="mn-MN" sz="2000" dirty="0">
                <a:solidFill>
                  <a:schemeClr val="tx1"/>
                </a:solidFill>
                <a:latin typeface="Times New Roman" panose="02020603050405020304" pitchFamily="18" charset="0"/>
                <a:cs typeface="Times New Roman" panose="02020603050405020304" pitchFamily="18" charset="0"/>
              </a:rPr>
              <a:t>талууд Хий нийлүүлэх гэрээг байгуулах ба хийн нийлүүлж эхлэх хугацаа нь уг санал зөвшөөрсөн өдрөөс хойш 2 жилийн дотор байна. Тус гэрээгээр хийн зөвшөөрөл эзэмшигч нь нүүрсний зөвшөөрөл эзэмшигчээс хүлээн авах хийнд ашигт малтмалын хууль тогтоомжийн дагуу нүүрсний зөвшөөрөл эзэмшигчид ногдох нөөц ашигласны төлбөр </a:t>
            </a:r>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роялти</a:t>
            </a:r>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-ийг нүүрсний зөвшөөрөл эзэмшигчид төлөх үүрэг хүлээнэ. </a:t>
            </a:r>
            <a:endParaRPr lang="en-US" sz="2000" dirty="0">
              <a:solidFill>
                <a:schemeClr val="tx1"/>
              </a:solidFill>
              <a:latin typeface="Times New Roman" panose="02020603050405020304" pitchFamily="18" charset="0"/>
              <a:cs typeface="Times New Roman" panose="02020603050405020304" pitchFamily="18" charset="0"/>
            </a:endParaRPr>
          </a:p>
          <a:p>
            <a:r>
              <a:rPr lang="mn-MN" sz="2000" dirty="0">
                <a:solidFill>
                  <a:schemeClr val="tx1"/>
                </a:solidFill>
                <a:latin typeface="Times New Roman" panose="02020603050405020304" pitchFamily="18" charset="0"/>
                <a:cs typeface="Times New Roman" panose="02020603050405020304" pitchFamily="18" charset="0"/>
              </a:rPr>
              <a:t>Хэрэв </a:t>
            </a:r>
            <a:r>
              <a:rPr lang="mn-MN" sz="2000" b="1" dirty="0">
                <a:solidFill>
                  <a:schemeClr val="tx1"/>
                </a:solidFill>
                <a:latin typeface="Times New Roman" panose="02020603050405020304" pitchFamily="18" charset="0"/>
                <a:cs typeface="Times New Roman" panose="02020603050405020304" pitchFamily="18" charset="0"/>
              </a:rPr>
              <a:t>саналыг зөвшөөрөөгүй бол </a:t>
            </a:r>
            <a:r>
              <a:rPr lang="mn-MN" sz="2000" dirty="0">
                <a:solidFill>
                  <a:schemeClr val="tx1"/>
                </a:solidFill>
                <a:latin typeface="Times New Roman" panose="02020603050405020304" pitchFamily="18" charset="0"/>
                <a:cs typeface="Times New Roman" panose="02020603050405020304" pitchFamily="18" charset="0"/>
              </a:rPr>
              <a:t>нүүрсний зөвшөөрөл эзэмшигч нь уг хийг өөрийн харьяалах ашигт малтмалын хууль тогтоомжийн дагуу тус хийг ашиглах эрхтэй болох ба энэхүү эрхээ 12 сарын дотор хэрэгжүүлнэ. Хэрэв уг эрхээ 12 сарын дотор хэрэгжүүлж чадаагүй бол нүүрс нийлүүлэх саналыг дахин хийн зөвшөөрөл эзмшигчид хүргүүлнэ.</a:t>
            </a:r>
            <a:endParaRPr lang="en-US" sz="2000" dirty="0">
              <a:solidFill>
                <a:schemeClr val="tx1"/>
              </a:solidFill>
              <a:latin typeface="Times New Roman" panose="02020603050405020304" pitchFamily="18" charset="0"/>
              <a:cs typeface="Times New Roman" panose="02020603050405020304" pitchFamily="18" charset="0"/>
            </a:endParaRPr>
          </a:p>
          <a:p>
            <a:endParaRPr lang="en-US" dirty="0"/>
          </a:p>
          <a:p>
            <a:pPr marL="914400" lvl="2" indent="0" algn="just">
              <a:buNone/>
            </a:pPr>
            <a:r>
              <a:rPr lang="mn-MN" dirty="0"/>
              <a:t>	</a:t>
            </a:r>
            <a:endParaRPr lang="mn-MN" sz="2400" dirty="0">
              <a:solidFill>
                <a:schemeClr val="tx1"/>
              </a:solidFill>
              <a:latin typeface="Times New Roman" panose="02020603050405020304" pitchFamily="18" charset="0"/>
              <a:cs typeface="Times New Roman" panose="02020603050405020304" pitchFamily="18" charset="0"/>
            </a:endParaRPr>
          </a:p>
          <a:p>
            <a:pPr marL="914400" lvl="2" indent="0">
              <a:buNone/>
            </a:pPr>
            <a:r>
              <a:rPr lang="mn-MN" sz="2400" dirty="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a:p>
            <a:pPr marL="914400" lvl="2" indent="0">
              <a:buNone/>
            </a:pPr>
            <a:r>
              <a:rPr lang="mn-MN" dirty="0">
                <a:solidFill>
                  <a:schemeClr val="tx1"/>
                </a:solidFill>
                <a:latin typeface="Times New Roman" panose="02020603050405020304" pitchFamily="18" charset="0"/>
                <a:cs typeface="Times New Roman" panose="02020603050405020304" pitchFamily="18" charset="0"/>
              </a:rPr>
              <a:t> </a:t>
            </a: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sz="2400" dirty="0">
              <a:solidFill>
                <a:schemeClr val="tx1"/>
              </a:solidFill>
            </a:endParaRP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1389016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99581" y="965810"/>
            <a:ext cx="11187871" cy="729640"/>
          </a:xfrm>
        </p:spPr>
        <p:txBody>
          <a:bodyPr>
            <a:noAutofit/>
          </a:bodyPr>
          <a:lstStyle/>
          <a:p>
            <a:pPr marL="914400" lvl="2" indent="0">
              <a:buNone/>
            </a:pPr>
            <a:r>
              <a:rPr lang="mn-MN" sz="2800" b="1" dirty="0">
                <a:latin typeface="Times New Roman" panose="02020603050405020304" pitchFamily="18" charset="0"/>
                <a:cs typeface="Times New Roman" panose="02020603050405020304" pitchFamily="18" charset="0"/>
              </a:rPr>
              <a:t>Хийн зөвшөөрөл эзэмшигчийн мэдэгдлээр хийгдэх ажиллагаа</a:t>
            </a:r>
          </a:p>
          <a:p>
            <a:pPr marL="914400" lvl="2" indent="0">
              <a:buNone/>
            </a:pPr>
            <a:r>
              <a:rPr lang="mn-MN" sz="2800" dirty="0">
                <a:latin typeface="Times New Roman" panose="02020603050405020304" pitchFamily="18" charset="0"/>
                <a:cs typeface="Times New Roman" panose="02020603050405020304" pitchFamily="18" charset="0"/>
              </a:rPr>
              <a:t>Хийн үйлдвэрлэлийн мэдэгдэл  </a:t>
            </a:r>
            <a:endParaRPr lang="en-US" sz="2800" dirty="0">
              <a:latin typeface="Times New Roman" panose="02020603050405020304" pitchFamily="18" charset="0"/>
              <a:cs typeface="Times New Roman" panose="02020603050405020304" pitchFamily="18" charset="0"/>
            </a:endParaRPr>
          </a:p>
          <a:p>
            <a:pPr marL="914400" lvl="2" indent="0">
              <a:buNone/>
            </a:pPr>
            <a:endParaRPr lang="mn-MN" b="1" dirty="0">
              <a:solidFill>
                <a:schemeClr val="tx1"/>
              </a:solidFill>
              <a:latin typeface="Times New Roman" panose="02020603050405020304" pitchFamily="18" charset="0"/>
              <a:cs typeface="Times New Roman" panose="02020603050405020304" pitchFamily="18" charset="0"/>
            </a:endParaRPr>
          </a:p>
          <a:p>
            <a:r>
              <a:rPr lang="mn-MN" sz="2000" dirty="0">
                <a:solidFill>
                  <a:schemeClr val="tx1"/>
                </a:solidFill>
                <a:latin typeface="Times New Roman" panose="02020603050405020304" pitchFamily="18" charset="0"/>
                <a:cs typeface="Times New Roman" panose="02020603050405020304" pitchFamily="18" charset="0"/>
              </a:rPr>
              <a:t>Хийн ашиглалтын зөвшөөрөл эзэмшигч нь давхцал бүхий талбайгаас хий олборлохоор харьяалах төрийн байгууллагад өргөдөл гаргаснаас хойш ажлын 10 хоногийн дотор нүүрсний зөвшөөрөл эзмшигчид “Хийн үйлдвэрлэлийн мэдэгдэл”-ийг хүргүүлэх үүрэгтэй. </a:t>
            </a:r>
          </a:p>
          <a:p>
            <a:r>
              <a:rPr lang="mn-MN" sz="2000" dirty="0">
                <a:solidFill>
                  <a:schemeClr val="tx1"/>
                </a:solidFill>
                <a:latin typeface="Times New Roman" panose="02020603050405020304" pitchFamily="18" charset="0"/>
                <a:cs typeface="Times New Roman" panose="02020603050405020304" pitchFamily="18" charset="0"/>
              </a:rPr>
              <a:t>Тус мэдэгдлээр </a:t>
            </a:r>
            <a:r>
              <a:rPr lang="en-US" sz="2000" dirty="0">
                <a:solidFill>
                  <a:schemeClr val="tx1"/>
                </a:solidFill>
                <a:latin typeface="Times New Roman" panose="02020603050405020304" pitchFamily="18" charset="0"/>
                <a:cs typeface="Times New Roman" panose="02020603050405020304" pitchFamily="18" charset="0"/>
              </a:rPr>
              <a:t>(1) </a:t>
            </a:r>
            <a:r>
              <a:rPr lang="mn-MN" sz="2000" dirty="0">
                <a:solidFill>
                  <a:schemeClr val="tx1"/>
                </a:solidFill>
                <a:latin typeface="Times New Roman" panose="02020603050405020304" pitchFamily="18" charset="0"/>
                <a:cs typeface="Times New Roman" panose="02020603050405020304" pitchFamily="18" charset="0"/>
              </a:rPr>
              <a:t>хий олборлох өргөдөл гаргасан тухай мэдэгдэж, </a:t>
            </a:r>
            <a:r>
              <a:rPr lang="en-US" sz="2000" dirty="0">
                <a:solidFill>
                  <a:schemeClr val="tx1"/>
                </a:solidFill>
                <a:latin typeface="Times New Roman" panose="02020603050405020304" pitchFamily="18" charset="0"/>
                <a:cs typeface="Times New Roman" panose="02020603050405020304" pitchFamily="18" charset="0"/>
              </a:rPr>
              <a:t>(2) </a:t>
            </a:r>
            <a:r>
              <a:rPr lang="mn-MN" sz="2000" dirty="0">
                <a:solidFill>
                  <a:schemeClr val="tx1"/>
                </a:solidFill>
                <a:latin typeface="Times New Roman" panose="02020603050405020304" pitchFamily="18" charset="0"/>
                <a:cs typeface="Times New Roman" panose="02020603050405020304" pitchFamily="18" charset="0"/>
              </a:rPr>
              <a:t>өөрийн санхүүгийн болон техникийн хүчин чадлаас бусад өргөдлийн материалын хуулбараа хүргүүлнэ. Хэрэв, </a:t>
            </a:r>
            <a:r>
              <a:rPr lang="en-US" sz="2000" dirty="0">
                <a:solidFill>
                  <a:schemeClr val="tx1"/>
                </a:solidFill>
                <a:latin typeface="Times New Roman" panose="02020603050405020304" pitchFamily="18" charset="0"/>
                <a:cs typeface="Times New Roman" panose="02020603050405020304" pitchFamily="18" charset="0"/>
              </a:rPr>
              <a:t>(3) </a:t>
            </a:r>
            <a:r>
              <a:rPr lang="mn-MN" sz="2000" dirty="0">
                <a:solidFill>
                  <a:schemeClr val="tx1"/>
                </a:solidFill>
                <a:latin typeface="Times New Roman" panose="02020603050405020304" pitchFamily="18" charset="0"/>
                <a:cs typeface="Times New Roman" panose="02020603050405020304" pitchFamily="18" charset="0"/>
              </a:rPr>
              <a:t>нүүрсний зөвшөөрөл эзэмшигч нь ашиглах эрхтэй бол Хамтын хөгжүүлэлтийн төлөвлөгөөний төслөө </a:t>
            </a:r>
            <a:r>
              <a:rPr lang="en-US" sz="2000" dirty="0">
                <a:solidFill>
                  <a:schemeClr val="tx1"/>
                </a:solidFill>
                <a:latin typeface="Times New Roman" panose="02020603050405020304" pitchFamily="18" charset="0"/>
                <a:cs typeface="Times New Roman" panose="02020603050405020304" pitchFamily="18" charset="0"/>
              </a:rPr>
              <a:t>(4) </a:t>
            </a:r>
            <a:r>
              <a:rPr lang="mn-MN" sz="2000" dirty="0">
                <a:solidFill>
                  <a:schemeClr val="tx1"/>
                </a:solidFill>
                <a:latin typeface="Times New Roman" panose="02020603050405020304" pitchFamily="18" charset="0"/>
                <a:cs typeface="Times New Roman" panose="02020603050405020304" pitchFamily="18" charset="0"/>
              </a:rPr>
              <a:t>бусад шаардлагатай мэдээллийн хамтаар хүргүүлнэ. </a:t>
            </a:r>
            <a:endParaRPr lang="en-US" sz="2000" dirty="0">
              <a:solidFill>
                <a:schemeClr val="tx1"/>
              </a:solidFill>
              <a:latin typeface="Times New Roman" panose="02020603050405020304" pitchFamily="18" charset="0"/>
              <a:cs typeface="Times New Roman" panose="02020603050405020304" pitchFamily="18" charset="0"/>
            </a:endParaRPr>
          </a:p>
          <a:p>
            <a:r>
              <a:rPr lang="mn-MN" sz="2000" dirty="0">
                <a:solidFill>
                  <a:schemeClr val="tx1"/>
                </a:solidFill>
                <a:latin typeface="Times New Roman" panose="02020603050405020304" pitchFamily="18" charset="0"/>
                <a:cs typeface="Times New Roman" panose="02020603050405020304" pitchFamily="18" charset="0"/>
              </a:rPr>
              <a:t>Хийн зөвшөөрөл эзэмшигч нь хүргүүлсэн Хамтын хөгжүүлэлтийн төлөвлөгөөг 12 сарын дотор, арбитраар журмаар асуудлаа шийдвэрлүүлсэн бол арбитрчийг томилсон өдрөөс хойш 9 сарын дотор тохиролцосон эцэслэсэн байхыг хариуцна. Тохиролцоонд хүрсэн буюу арбитраас шийдвэрлүүлсэн өдрөөс хойш ажлын 20 хоногийн дотор харьяалах төрийн зохицуулагч байгууллагадаа мэдэгдэнэ. </a:t>
            </a:r>
            <a:endParaRPr lang="en-US" sz="2000"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dirty="0">
              <a:solidFill>
                <a:schemeClr val="tx1"/>
              </a:solidFill>
            </a:endParaRPr>
          </a:p>
          <a:p>
            <a:pPr marL="914400" lvl="2" indent="0">
              <a:buNone/>
            </a:pPr>
            <a:endParaRPr lang="mn-MN"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3402975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99581" y="965810"/>
            <a:ext cx="10787569" cy="729640"/>
          </a:xfrm>
        </p:spPr>
        <p:txBody>
          <a:bodyPr>
            <a:noAutofit/>
          </a:bodyPr>
          <a:lstStyle/>
          <a:p>
            <a:pPr marL="914400" lvl="2" indent="0">
              <a:buNone/>
            </a:pPr>
            <a:r>
              <a:rPr lang="mn-MN" sz="2800" b="1" dirty="0">
                <a:latin typeface="Times New Roman" panose="02020603050405020304" pitchFamily="18" charset="0"/>
                <a:cs typeface="Times New Roman" panose="02020603050405020304" pitchFamily="18" charset="0"/>
              </a:rPr>
              <a:t>Урьдчилсан мэдэгдэл ирүүлснээс 6 сар болон түүнээс хойш </a:t>
            </a:r>
          </a:p>
          <a:p>
            <a:pPr marL="914400" lvl="2" indent="0">
              <a:buNone/>
            </a:pPr>
            <a:r>
              <a:rPr lang="mn-MN" sz="2800" dirty="0">
                <a:latin typeface="Times New Roman" panose="02020603050405020304" pitchFamily="18" charset="0"/>
                <a:cs typeface="Times New Roman" panose="02020603050405020304" pitchFamily="18" charset="0"/>
              </a:rPr>
              <a:t>Хийн үйлдвэрлэлийн мэдэгдэл хүргэх </a:t>
            </a:r>
          </a:p>
          <a:p>
            <a:r>
              <a:rPr lang="mn-MN" sz="2000" dirty="0">
                <a:solidFill>
                  <a:schemeClr val="tx1"/>
                </a:solidFill>
                <a:latin typeface="Times New Roman" panose="02020603050405020304" pitchFamily="18" charset="0"/>
                <a:cs typeface="Times New Roman" panose="02020603050405020304" pitchFamily="18" charset="0"/>
              </a:rPr>
              <a:t>Нүүрсний зөвшөөрөл эзэмшигчээс хийн эрэл</a:t>
            </a:r>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хайгуулын зөвшөөрөл эзэмшигчид Урьдчилсан мэдэгдлийг хүргүүлсэн ч тухайн давхцал бүхий талбайд нүүрс олборлох эрхийг олгоогүй байх үед хийн хайгуулын зөвшөөрөл эзэмшигч нь хийн олборлолт хийх эрхийг тухайн талбайд авсан бол хэдийгээр нүүрсний зөвшөөрөл эзэмшигчээс Урьдчилсан мэдэгдэл өгсөн ч уг өдрөөс хойш 6 болон түүнээс дээш сарын дараа хийн зөвшөөрөл эзэмшигч нь нүүрсний зөвшөөрөл эзэмшигчид Хийн үйлдвэрлэлийн мэдэгдэл өгч болно. </a:t>
            </a:r>
            <a:r>
              <a:rPr lang="mn-MN" sz="2000" u="sng" dirty="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latin typeface="Times New Roman" panose="02020603050405020304" pitchFamily="18" charset="0"/>
              <a:cs typeface="Times New Roman" panose="02020603050405020304" pitchFamily="18" charset="0"/>
            </a:endParaRPr>
          </a:p>
          <a:p>
            <a:r>
              <a:rPr lang="mn-MN" sz="2000" b="1" dirty="0">
                <a:solidFill>
                  <a:schemeClr val="tx1"/>
                </a:solidFill>
                <a:latin typeface="Times New Roman" panose="02020603050405020304" pitchFamily="18" charset="0"/>
                <a:cs typeface="Times New Roman" panose="02020603050405020304" pitchFamily="18" charset="0"/>
              </a:rPr>
              <a:t> </a:t>
            </a:r>
            <a:r>
              <a:rPr lang="mn-MN" sz="2000" dirty="0">
                <a:solidFill>
                  <a:schemeClr val="tx1"/>
                </a:solidFill>
                <a:latin typeface="Times New Roman" panose="02020603050405020304" pitchFamily="18" charset="0"/>
                <a:cs typeface="Times New Roman" panose="02020603050405020304" pitchFamily="18" charset="0"/>
              </a:rPr>
              <a:t>Энэ тохиолдолд нүүрсний олборлолтыг эхлүүлэх өдрийг дараах өдрүүдийн аль эхний тохиох огноогоор тогтооно: </a:t>
            </a:r>
            <a:endParaRPr lang="en-US" sz="2000" dirty="0">
              <a:solidFill>
                <a:schemeClr val="tx1"/>
              </a:solidFill>
              <a:latin typeface="Times New Roman" panose="02020603050405020304" pitchFamily="18" charset="0"/>
              <a:cs typeface="Times New Roman" panose="02020603050405020304" pitchFamily="18" charset="0"/>
            </a:endParaRPr>
          </a:p>
          <a:p>
            <a:pPr lvl="1"/>
            <a:r>
              <a:rPr lang="mn-MN" sz="2000" dirty="0">
                <a:solidFill>
                  <a:schemeClr val="tx1"/>
                </a:solidFill>
                <a:latin typeface="Times New Roman" panose="02020603050405020304" pitchFamily="18" charset="0"/>
                <a:cs typeface="Times New Roman" panose="02020603050405020304" pitchFamily="18" charset="0"/>
              </a:rPr>
              <a:t>Урьдчилсан мэдэгдлийг хүргүүлсэн өдрөөс хойг 9 жилийн дараа тохиох огноо, эсхүл</a:t>
            </a:r>
            <a:endParaRPr lang="en-US" sz="2000" dirty="0">
              <a:solidFill>
                <a:schemeClr val="tx1"/>
              </a:solidFill>
              <a:latin typeface="Times New Roman" panose="02020603050405020304" pitchFamily="18" charset="0"/>
              <a:cs typeface="Times New Roman" panose="02020603050405020304" pitchFamily="18" charset="0"/>
            </a:endParaRPr>
          </a:p>
          <a:p>
            <a:pPr lvl="1"/>
            <a:r>
              <a:rPr lang="mn-MN" sz="2000" dirty="0">
                <a:solidFill>
                  <a:schemeClr val="tx1"/>
                </a:solidFill>
                <a:latin typeface="Times New Roman" panose="02020603050405020304" pitchFamily="18" charset="0"/>
                <a:cs typeface="Times New Roman" panose="02020603050405020304" pitchFamily="18" charset="0"/>
              </a:rPr>
              <a:t>Урьдчилсан мэдэгдлийг хүргүүлсэн өдрөөс хойш 11 жил болж өнгөрөх огнооноос Урдчилсан мэдэгдлийг хүргүүлсэн өдрөөс Хийн үйлдвэрлэлийн мэдэгдэл хүргүүлсэн өдрийг хүртэлх хугацааг хасч тодорхойлсон огноо. </a:t>
            </a:r>
            <a:endParaRPr lang="en-US" sz="2000" dirty="0">
              <a:solidFill>
                <a:schemeClr val="tx1"/>
              </a:solidFill>
              <a:latin typeface="Times New Roman" panose="02020603050405020304" pitchFamily="18" charset="0"/>
              <a:cs typeface="Times New Roman" panose="02020603050405020304" pitchFamily="18" charset="0"/>
            </a:endParaRPr>
          </a:p>
          <a:p>
            <a:pPr marL="914400" lvl="2" indent="0">
              <a:buNone/>
            </a:pPr>
            <a:endParaRPr lang="mn-MN" b="1" dirty="0">
              <a:latin typeface="Times New Roman" panose="02020603050405020304" pitchFamily="18" charset="0"/>
              <a:cs typeface="Times New Roman" panose="02020603050405020304" pitchFamily="18" charset="0"/>
            </a:endParaRPr>
          </a:p>
          <a:p>
            <a:pPr marL="914400" lvl="2" indent="0">
              <a:buNone/>
            </a:pPr>
            <a:endParaRPr lang="mn-MN" dirty="0">
              <a:latin typeface="Times New Roman" panose="02020603050405020304" pitchFamily="18" charset="0"/>
              <a:cs typeface="Times New Roman" panose="02020603050405020304" pitchFamily="18" charset="0"/>
            </a:endParaRPr>
          </a:p>
          <a:p>
            <a:pPr marL="914400" lvl="2" indent="0">
              <a:buNone/>
            </a:pPr>
            <a:endParaRPr lang="mn-MN"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3632472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02215" y="1154069"/>
            <a:ext cx="10787569" cy="729640"/>
          </a:xfrm>
        </p:spPr>
        <p:txBody>
          <a:bodyPr>
            <a:noAutofit/>
          </a:bodyPr>
          <a:lstStyle/>
          <a:p>
            <a:pPr marL="914400" lvl="2" indent="0" algn="just">
              <a:buNone/>
            </a:pPr>
            <a:r>
              <a:rPr lang="mn-MN" sz="2800" b="1" dirty="0">
                <a:latin typeface="Times New Roman" panose="02020603050405020304" pitchFamily="18" charset="0"/>
                <a:cs typeface="Times New Roman" panose="02020603050405020304" pitchFamily="18" charset="0"/>
              </a:rPr>
              <a:t>Зэрэгцээ мэдэгдэл</a:t>
            </a:r>
          </a:p>
          <a:p>
            <a:pPr algn="just"/>
            <a:r>
              <a:rPr lang="mn-MN" sz="2000" dirty="0">
                <a:solidFill>
                  <a:schemeClr val="tx1"/>
                </a:solidFill>
                <a:latin typeface="Times New Roman" panose="02020603050405020304" pitchFamily="18" charset="0"/>
                <a:cs typeface="Times New Roman" panose="02020603050405020304" pitchFamily="18" charset="0"/>
              </a:rPr>
              <a:t>Хийн эрлийн зөвшөөрөл бүхий этгээд нь нүүрсний зөвшөөрөл эзэмшигчээс Урьдчилсан мэдэгдэл хүлээн авсаас хойш 3 сарын дараанаас эхлэн 6 сарын хугацаа дуусах хүртэл хугацааны дотор тухайн талбайд хийн олборлолт хийхээр төлөвлөж байгаа тухай мэдэгдлийг нүүрсний зөвшөөрөл эзэмшигчид зэрэгцүүлэн хүргүүлж болно.</a:t>
            </a:r>
            <a:r>
              <a:rPr lang="en-US" sz="2000" dirty="0">
                <a:solidFill>
                  <a:schemeClr val="tx1"/>
                </a:solidFill>
                <a:latin typeface="Times New Roman" panose="02020603050405020304" pitchFamily="18" charset="0"/>
                <a:cs typeface="Times New Roman" panose="02020603050405020304" pitchFamily="18" charset="0"/>
              </a:rPr>
              <a:t> (</a:t>
            </a:r>
            <a:r>
              <a:rPr lang="mn-MN" sz="2000" dirty="0">
                <a:solidFill>
                  <a:schemeClr val="tx1"/>
                </a:solidFill>
                <a:latin typeface="Times New Roman" panose="02020603050405020304" pitchFamily="18" charset="0"/>
                <a:cs typeface="Times New Roman" panose="02020603050405020304" pitchFamily="18" charset="0"/>
              </a:rPr>
              <a:t>Зэрэгцээ мэдэглэл</a:t>
            </a:r>
            <a:r>
              <a:rPr lang="en-US" sz="2000" dirty="0">
                <a:solidFill>
                  <a:schemeClr val="tx1"/>
                </a:solidFill>
                <a:latin typeface="Times New Roman" panose="02020603050405020304" pitchFamily="18" charset="0"/>
                <a:cs typeface="Times New Roman" panose="02020603050405020304" pitchFamily="18" charset="0"/>
              </a:rPr>
              <a:t>)</a:t>
            </a:r>
            <a:r>
              <a:rPr lang="mn-MN" sz="2000" dirty="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latin typeface="Times New Roman" panose="02020603050405020304" pitchFamily="18" charset="0"/>
              <a:cs typeface="Times New Roman" panose="02020603050405020304" pitchFamily="18" charset="0"/>
            </a:endParaRPr>
          </a:p>
          <a:p>
            <a:pPr algn="just"/>
            <a:r>
              <a:rPr lang="mn-MN" sz="2000" b="1" dirty="0">
                <a:solidFill>
                  <a:schemeClr val="tx1"/>
                </a:solidFill>
                <a:latin typeface="Times New Roman" panose="02020603050405020304" pitchFamily="18" charset="0"/>
                <a:cs typeface="Times New Roman" panose="02020603050405020304" pitchFamily="18" charset="0"/>
              </a:rPr>
              <a:t> </a:t>
            </a:r>
            <a:r>
              <a:rPr lang="mn-MN" sz="2000" dirty="0">
                <a:solidFill>
                  <a:schemeClr val="tx1"/>
                </a:solidFill>
                <a:latin typeface="Times New Roman" panose="02020603050405020304" pitchFamily="18" charset="0"/>
                <a:cs typeface="Times New Roman" panose="02020603050405020304" pitchFamily="18" charset="0"/>
              </a:rPr>
              <a:t>Хэрэв хийн эрлийн зөвшөөрөл эзэмшигч нь Урьдчилсан мэдэгдэл хүлээн авсаас хойш 6 сарын хугацаа дуусахаас өмнө хийн ашиглалтын зөвшөөрөл авах өргөдөл гаргасан нь зөвшөөрөгдсөн буюу хий ашиглах эрхээ авсан тохиолдолд түүний Зэрэгцээ мэдэгдлийг Хийн үйлдвэрлэлийн мэдэгдэлтэй нэг адилаар тооцно. </a:t>
            </a:r>
            <a:endParaRPr lang="en-US" sz="2000" dirty="0">
              <a:solidFill>
                <a:schemeClr val="tx1"/>
              </a:solidFill>
              <a:latin typeface="Times New Roman" panose="02020603050405020304" pitchFamily="18" charset="0"/>
              <a:cs typeface="Times New Roman" panose="02020603050405020304" pitchFamily="18" charset="0"/>
            </a:endParaRPr>
          </a:p>
          <a:p>
            <a:pPr algn="just"/>
            <a:r>
              <a:rPr lang="mn-MN" sz="2000" dirty="0">
                <a:solidFill>
                  <a:schemeClr val="tx1"/>
                </a:solidFill>
                <a:latin typeface="Times New Roman" panose="02020603050405020304" pitchFamily="18" charset="0"/>
                <a:cs typeface="Times New Roman" panose="02020603050405020304" pitchFamily="18" charset="0"/>
              </a:rPr>
              <a:t>Энэ тохиолдолд Урьдчилсан мэдэгдэлд заасан олборлолтын үйл ажиллагааг эхлүүлэх огноог тухайн мэдэгдлийг өгсөн өдрөөс хойш 11 жилийн дараа байхаар тооцох ба уг огноог гагцхүү талуудын тохиролцоо, эсхүл арбитрын шийдвэрээр өөрчилж болно. Үүнээс гадна хийн эрлийн зөвшөөрөл эзэмшигчийн зүгээс Онцгой нөхцөл байдлын мэдэгдлийг гаргах эрх нээлттэй байна. </a:t>
            </a:r>
            <a:endParaRPr lang="en-US" sz="2000" dirty="0">
              <a:solidFill>
                <a:schemeClr val="tx1"/>
              </a:solidFill>
              <a:latin typeface="Times New Roman" panose="02020603050405020304" pitchFamily="18" charset="0"/>
              <a:cs typeface="Times New Roman" panose="02020603050405020304" pitchFamily="18" charset="0"/>
            </a:endParaRPr>
          </a:p>
          <a:p>
            <a:pPr marL="914400" lvl="2" indent="0" algn="just">
              <a:buNone/>
            </a:pPr>
            <a:endParaRPr lang="mn-MN" b="1" dirty="0">
              <a:latin typeface="Times New Roman" panose="02020603050405020304" pitchFamily="18" charset="0"/>
              <a:cs typeface="Times New Roman" panose="02020603050405020304" pitchFamily="18" charset="0"/>
            </a:endParaRPr>
          </a:p>
          <a:p>
            <a:pPr marL="914400" lvl="2" indent="0" algn="just">
              <a:buNone/>
            </a:pPr>
            <a:endParaRPr lang="mn-MN" dirty="0">
              <a:latin typeface="Times New Roman" panose="02020603050405020304" pitchFamily="18" charset="0"/>
              <a:cs typeface="Times New Roman" panose="02020603050405020304" pitchFamily="18" charset="0"/>
            </a:endParaRPr>
          </a:p>
          <a:p>
            <a:pPr marL="914400" lvl="2" indent="0" algn="just">
              <a:buNone/>
            </a:pPr>
            <a:endParaRPr lang="mn-MN"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1831798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9A62C1-775D-4EA4-B431-7A5DB326A0D0}"/>
              </a:ext>
            </a:extLst>
          </p:cNvPr>
          <p:cNvSpPr/>
          <p:nvPr/>
        </p:nvSpPr>
        <p:spPr>
          <a:xfrm>
            <a:off x="655320" y="365125"/>
            <a:ext cx="5120114" cy="169279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600" b="1" dirty="0" err="1">
                <a:solidFill>
                  <a:schemeClr val="accent1"/>
                </a:solidFill>
                <a:latin typeface="+mj-lt"/>
                <a:ea typeface="+mj-ea"/>
                <a:cs typeface="+mj-cs"/>
              </a:rPr>
              <a:t>Агуулга</a:t>
            </a:r>
            <a:endParaRPr lang="en-US" sz="3600" b="1" dirty="0">
              <a:solidFill>
                <a:schemeClr val="accent1"/>
              </a:solidFill>
              <a:latin typeface="+mj-lt"/>
              <a:ea typeface="+mj-ea"/>
              <a:cs typeface="+mj-cs"/>
            </a:endParaRPr>
          </a:p>
        </p:txBody>
      </p:sp>
      <p:cxnSp>
        <p:nvCxnSpPr>
          <p:cNvPr id="15" name="Straight Arrow Connector 14">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idx="1"/>
          </p:nvPr>
        </p:nvSpPr>
        <p:spPr>
          <a:xfrm>
            <a:off x="-144780" y="2316480"/>
            <a:ext cx="7334474" cy="4317402"/>
          </a:xfrm>
        </p:spPr>
        <p:txBody>
          <a:bodyPr vert="horz" lIns="91440" tIns="45720" rIns="91440" bIns="45720" rtlCol="0">
            <a:normAutofit lnSpcReduction="10000"/>
          </a:bodyPr>
          <a:lstStyle/>
          <a:p>
            <a:pPr marL="457200"/>
            <a:endParaRPr lang="en-US" sz="1300" dirty="0">
              <a:latin typeface="Times New Roman" panose="02020603050405020304" pitchFamily="18" charset="0"/>
              <a:cs typeface="Times New Roman" panose="02020603050405020304" pitchFamily="18" charset="0"/>
            </a:endParaRPr>
          </a:p>
          <a:p>
            <a:pPr marL="914400" lvl="1"/>
            <a:r>
              <a:rPr lang="en-US" sz="1700" u="sng" dirty="0" err="1">
                <a:latin typeface="Times New Roman" panose="02020603050405020304" pitchFamily="18" charset="0"/>
                <a:cs typeface="Times New Roman" panose="02020603050405020304" pitchFamily="18" charset="0"/>
              </a:rPr>
              <a:t>Танилцуулга</a:t>
            </a:r>
            <a:endParaRPr lang="en-US" sz="1700" u="sng" dirty="0">
              <a:latin typeface="Times New Roman" panose="02020603050405020304" pitchFamily="18" charset="0"/>
              <a:cs typeface="Times New Roman" panose="02020603050405020304" pitchFamily="18" charset="0"/>
            </a:endParaRPr>
          </a:p>
          <a:p>
            <a:pPr marL="457200" lvl="1"/>
            <a:endParaRPr lang="en-US" sz="1700" u="sng" dirty="0">
              <a:latin typeface="Times New Roman" panose="02020603050405020304" pitchFamily="18" charset="0"/>
              <a:cs typeface="Times New Roman" panose="02020603050405020304" pitchFamily="18" charset="0"/>
            </a:endParaRPr>
          </a:p>
          <a:p>
            <a:pPr marL="914400" lvl="1"/>
            <a:r>
              <a:rPr lang="en-US" sz="1700" u="sng" dirty="0" err="1">
                <a:latin typeface="Times New Roman" panose="02020603050405020304" pitchFamily="18" charset="0"/>
                <a:cs typeface="Times New Roman" panose="02020603050405020304" pitchFamily="18" charset="0"/>
              </a:rPr>
              <a:t>Эрх</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зүйн</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орчнуудын</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талаарх</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суурь</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мэдээлэл</a:t>
            </a:r>
            <a:endParaRPr lang="mn-MN" sz="1700" u="sng" dirty="0">
              <a:latin typeface="Times New Roman" panose="02020603050405020304" pitchFamily="18" charset="0"/>
              <a:cs typeface="Times New Roman" panose="02020603050405020304" pitchFamily="18" charset="0"/>
            </a:endParaRPr>
          </a:p>
          <a:p>
            <a:pPr marL="914400" lvl="1"/>
            <a:endParaRPr lang="en-US" sz="1700" u="sng" dirty="0">
              <a:latin typeface="Times New Roman" panose="02020603050405020304" pitchFamily="18" charset="0"/>
              <a:cs typeface="Times New Roman" panose="02020603050405020304" pitchFamily="18" charset="0"/>
            </a:endParaRPr>
          </a:p>
          <a:p>
            <a:pPr marL="1371600" lvl="2"/>
            <a:r>
              <a:rPr lang="en-US" sz="1700" dirty="0" err="1">
                <a:latin typeface="Times New Roman" panose="02020603050405020304" pitchFamily="18" charset="0"/>
                <a:cs typeface="Times New Roman" panose="02020603050405020304" pitchFamily="18" charset="0"/>
              </a:rPr>
              <a:t>Монгол</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Улсын</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төрийн</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бодлого</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эрх</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зүйн</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зохицуулалт</a:t>
            </a:r>
            <a:endParaRPr lang="en-US" sz="1700" dirty="0">
              <a:latin typeface="Times New Roman" panose="02020603050405020304" pitchFamily="18" charset="0"/>
              <a:cs typeface="Times New Roman" panose="02020603050405020304" pitchFamily="18" charset="0"/>
            </a:endParaRPr>
          </a:p>
          <a:p>
            <a:pPr marL="1371600" lvl="2"/>
            <a:r>
              <a:rPr lang="en-US" sz="1700" dirty="0" err="1">
                <a:latin typeface="Times New Roman" panose="02020603050405020304" pitchFamily="18" charset="0"/>
                <a:cs typeface="Times New Roman" panose="02020603050405020304" pitchFamily="18" charset="0"/>
              </a:rPr>
              <a:t>Австрали</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Күйнсланд</a:t>
            </a:r>
            <a:r>
              <a:rPr lang="en-US" sz="1700" dirty="0">
                <a:latin typeface="Times New Roman" panose="02020603050405020304" pitchFamily="18" charset="0"/>
                <a:cs typeface="Times New Roman" panose="02020603050405020304" pitchFamily="18" charset="0"/>
              </a:rPr>
              <a:t>)-</a:t>
            </a:r>
            <a:r>
              <a:rPr lang="en-US" sz="1700" dirty="0" err="1">
                <a:latin typeface="Times New Roman" panose="02020603050405020304" pitchFamily="18" charset="0"/>
                <a:cs typeface="Times New Roman" panose="02020603050405020304" pitchFamily="18" charset="0"/>
              </a:rPr>
              <a:t>ийн</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эрх</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зүйн</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орчны</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хөгжил</a:t>
            </a:r>
            <a:r>
              <a:rPr lang="mn-MN" sz="1700" dirty="0">
                <a:latin typeface="Times New Roman" panose="02020603050405020304" pitchFamily="18" charset="0"/>
                <a:cs typeface="Times New Roman" panose="02020603050405020304" pitchFamily="18" charset="0"/>
              </a:rPr>
              <a:t>, суурь зарчмууд</a:t>
            </a:r>
            <a:endParaRPr lang="en-US" sz="1700" dirty="0">
              <a:latin typeface="Times New Roman" panose="02020603050405020304" pitchFamily="18" charset="0"/>
              <a:cs typeface="Times New Roman" panose="02020603050405020304" pitchFamily="18" charset="0"/>
            </a:endParaRPr>
          </a:p>
          <a:p>
            <a:pPr marL="914400" lvl="1"/>
            <a:endParaRPr lang="en-US" sz="1700" u="sng" dirty="0">
              <a:latin typeface="Times New Roman" panose="02020603050405020304" pitchFamily="18" charset="0"/>
              <a:cs typeface="Times New Roman" panose="02020603050405020304" pitchFamily="18" charset="0"/>
            </a:endParaRPr>
          </a:p>
          <a:p>
            <a:pPr marL="914400" lvl="1"/>
            <a:r>
              <a:rPr lang="en-US" sz="1700" u="sng" dirty="0" err="1">
                <a:latin typeface="Times New Roman" panose="02020603050405020304" pitchFamily="18" charset="0"/>
                <a:cs typeface="Times New Roman" panose="02020603050405020304" pitchFamily="18" charset="0"/>
              </a:rPr>
              <a:t>Талбайн</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давхцлыг</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шийдвэрлэх</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харилцаа</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үе</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шат</a:t>
            </a:r>
            <a:endParaRPr lang="mn-MN" sz="1700" u="sng" dirty="0">
              <a:latin typeface="Times New Roman" panose="02020603050405020304" pitchFamily="18" charset="0"/>
              <a:cs typeface="Times New Roman" panose="02020603050405020304" pitchFamily="18" charset="0"/>
            </a:endParaRPr>
          </a:p>
          <a:p>
            <a:pPr marL="914400" lvl="1"/>
            <a:endParaRPr lang="en-US" sz="1700" u="sng" dirty="0">
              <a:latin typeface="Times New Roman" panose="02020603050405020304" pitchFamily="18" charset="0"/>
              <a:cs typeface="Times New Roman" panose="02020603050405020304" pitchFamily="18" charset="0"/>
            </a:endParaRPr>
          </a:p>
          <a:p>
            <a:pPr marL="1371600" lvl="2"/>
            <a:r>
              <a:rPr lang="en-US" sz="1700" dirty="0" err="1">
                <a:latin typeface="Times New Roman" panose="02020603050405020304" pitchFamily="18" charset="0"/>
                <a:cs typeface="Times New Roman" panose="02020603050405020304" pitchFamily="18" charset="0"/>
              </a:rPr>
              <a:t>Төсөөтэй</a:t>
            </a:r>
            <a:r>
              <a:rPr lang="en-US" sz="1700" dirty="0">
                <a:latin typeface="Times New Roman" panose="02020603050405020304" pitchFamily="18" charset="0"/>
                <a:cs typeface="Times New Roman" panose="02020603050405020304" pitchFamily="18" charset="0"/>
              </a:rPr>
              <a:t> </a:t>
            </a:r>
            <a:r>
              <a:rPr lang="mn-MN" sz="1700" dirty="0">
                <a:latin typeface="Times New Roman" panose="02020603050405020304" pitchFamily="18" charset="0"/>
                <a:cs typeface="Times New Roman" panose="02020603050405020304" pitchFamily="18" charset="0"/>
              </a:rPr>
              <a:t>болон я</a:t>
            </a:r>
            <a:r>
              <a:rPr lang="en-US" sz="1700" dirty="0" err="1">
                <a:latin typeface="Times New Roman" panose="02020603050405020304" pitchFamily="18" charset="0"/>
                <a:cs typeface="Times New Roman" panose="02020603050405020304" pitchFamily="18" charset="0"/>
              </a:rPr>
              <a:t>лгаатай</a:t>
            </a:r>
            <a:r>
              <a:rPr lang="en-US" sz="1700" dirty="0">
                <a:latin typeface="Times New Roman" panose="02020603050405020304" pitchFamily="18" charset="0"/>
                <a:cs typeface="Times New Roman" panose="02020603050405020304" pitchFamily="18" charset="0"/>
              </a:rPr>
              <a:t> </a:t>
            </a:r>
            <a:r>
              <a:rPr lang="en-US" sz="1700" dirty="0" err="1">
                <a:latin typeface="Times New Roman" panose="02020603050405020304" pitchFamily="18" charset="0"/>
                <a:cs typeface="Times New Roman" panose="02020603050405020304" pitchFamily="18" charset="0"/>
              </a:rPr>
              <a:t>тал</a:t>
            </a:r>
            <a:endParaRPr lang="mn-MN" sz="1700" dirty="0">
              <a:latin typeface="Times New Roman" panose="02020603050405020304" pitchFamily="18" charset="0"/>
              <a:cs typeface="Times New Roman" panose="02020603050405020304" pitchFamily="18" charset="0"/>
            </a:endParaRPr>
          </a:p>
          <a:p>
            <a:pPr marL="1371600" lvl="2"/>
            <a:r>
              <a:rPr lang="mn-MN" sz="1700" dirty="0">
                <a:latin typeface="Times New Roman" panose="02020603050405020304" pitchFamily="18" charset="0"/>
                <a:cs typeface="Times New Roman" panose="02020603050405020304" pitchFamily="18" charset="0"/>
              </a:rPr>
              <a:t>Австрали улсын горим</a:t>
            </a:r>
            <a:endParaRPr lang="en-US" sz="1700" dirty="0">
              <a:latin typeface="Times New Roman" panose="02020603050405020304" pitchFamily="18" charset="0"/>
              <a:cs typeface="Times New Roman" panose="02020603050405020304" pitchFamily="18" charset="0"/>
            </a:endParaRPr>
          </a:p>
          <a:p>
            <a:pPr marL="914400" lvl="1"/>
            <a:endParaRPr lang="en-US" sz="1700" u="sng" dirty="0">
              <a:latin typeface="Times New Roman" panose="02020603050405020304" pitchFamily="18" charset="0"/>
              <a:cs typeface="Times New Roman" panose="02020603050405020304" pitchFamily="18" charset="0"/>
            </a:endParaRPr>
          </a:p>
          <a:p>
            <a:pPr marL="914400" lvl="1"/>
            <a:r>
              <a:rPr lang="en-US" sz="1700" u="sng" dirty="0" err="1">
                <a:latin typeface="Times New Roman" panose="02020603050405020304" pitchFamily="18" charset="0"/>
                <a:cs typeface="Times New Roman" panose="02020603050405020304" pitchFamily="18" charset="0"/>
              </a:rPr>
              <a:t>Дүгнэлт</a:t>
            </a:r>
            <a:r>
              <a:rPr lang="en-US" sz="1700" u="sng" dirty="0">
                <a:latin typeface="Times New Roman" panose="02020603050405020304" pitchFamily="18" charset="0"/>
                <a:cs typeface="Times New Roman" panose="02020603050405020304" pitchFamily="18" charset="0"/>
              </a:rPr>
              <a:t>, </a:t>
            </a:r>
            <a:r>
              <a:rPr lang="en-US" sz="1700" u="sng" dirty="0" err="1">
                <a:latin typeface="Times New Roman" panose="02020603050405020304" pitchFamily="18" charset="0"/>
                <a:cs typeface="Times New Roman" panose="02020603050405020304" pitchFamily="18" charset="0"/>
              </a:rPr>
              <a:t>зөвлөмж</a:t>
            </a:r>
            <a:r>
              <a:rPr lang="en-US" sz="1700" u="sng" dirty="0">
                <a:latin typeface="Times New Roman" panose="02020603050405020304" pitchFamily="18" charset="0"/>
                <a:cs typeface="Times New Roman" panose="02020603050405020304" pitchFamily="18" charset="0"/>
              </a:rPr>
              <a:t> </a:t>
            </a:r>
          </a:p>
        </p:txBody>
      </p:sp>
      <p:pic>
        <p:nvPicPr>
          <p:cNvPr id="5" name="Picture Placeholder 5" descr="A herd of cattle grazing on a dry grass field&#10;&#10;Description automatically generated">
            <a:extLst>
              <a:ext uri="{FF2B5EF4-FFF2-40B4-BE49-F238E27FC236}">
                <a16:creationId xmlns:a16="http://schemas.microsoft.com/office/drawing/2014/main" id="{C0886206-5123-4F23-BA62-C4BADD133354}"/>
              </a:ext>
            </a:extLst>
          </p:cNvPr>
          <p:cNvPicPr>
            <a:picLocks noChangeAspect="1"/>
          </p:cNvPicPr>
          <p:nvPr/>
        </p:nvPicPr>
        <p:blipFill rotWithShape="1">
          <a:blip r:embed="rId2">
            <a:extLst>
              <a:ext uri="{28A0092B-C50C-407E-A947-70E740481C1C}">
                <a14:useLocalDpi xmlns:a14="http://schemas.microsoft.com/office/drawing/2010/main" val="0"/>
              </a:ext>
            </a:extLst>
          </a:blip>
          <a:srcRect l="27218" r="27215" b="-1"/>
          <a:stretch/>
        </p:blipFill>
        <p:spPr>
          <a:xfrm>
            <a:off x="6964681" y="10"/>
            <a:ext cx="5227317"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4065443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 y="508610"/>
            <a:ext cx="11487150" cy="729640"/>
          </a:xfrm>
        </p:spPr>
        <p:txBody>
          <a:bodyPr>
            <a:noAutofit/>
          </a:bodyPr>
          <a:lstStyle/>
          <a:p>
            <a:pPr marL="914400" lvl="2" indent="0" algn="just">
              <a:buNone/>
            </a:pPr>
            <a:endParaRPr lang="mn-MN" b="1" dirty="0">
              <a:latin typeface="Times New Roman" panose="02020603050405020304" pitchFamily="18" charset="0"/>
              <a:cs typeface="Times New Roman" panose="02020603050405020304" pitchFamily="18" charset="0"/>
            </a:endParaRPr>
          </a:p>
          <a:p>
            <a:pPr marL="914400" lvl="2" indent="0" algn="just">
              <a:buNone/>
            </a:pPr>
            <a:r>
              <a:rPr lang="mn-MN" sz="2800" b="1" dirty="0">
                <a:latin typeface="Times New Roman" panose="02020603050405020304" pitchFamily="18" charset="0"/>
                <a:cs typeface="Times New Roman" panose="02020603050405020304" pitchFamily="18" charset="0"/>
              </a:rPr>
              <a:t>Мэдээлэл солилцох үүрэг</a:t>
            </a:r>
          </a:p>
          <a:p>
            <a:pPr marL="914400" lvl="2" indent="0" algn="just">
              <a:buNone/>
            </a:pPr>
            <a:r>
              <a:rPr lang="mn-MN" dirty="0">
                <a:latin typeface="Times New Roman" panose="02020603050405020304" pitchFamily="18" charset="0"/>
                <a:cs typeface="Times New Roman" panose="02020603050405020304" pitchFamily="18" charset="0"/>
              </a:rPr>
              <a:t>Талуудын хэн аль нь давхцал бүхий талбайд тус бүрийн эрх бүхий тус бүрийн хамаарх эрдэс </a:t>
            </a:r>
            <a:r>
              <a:rPr lang="en-US" dirty="0">
                <a:latin typeface="Times New Roman" panose="02020603050405020304" pitchFamily="18" charset="0"/>
                <a:cs typeface="Times New Roman" panose="02020603050405020304" pitchFamily="18" charset="0"/>
              </a:rPr>
              <a:t>(</a:t>
            </a:r>
            <a:r>
              <a:rPr lang="mn-MN" dirty="0">
                <a:latin typeface="Times New Roman" panose="02020603050405020304" pitchFamily="18" charset="0"/>
                <a:cs typeface="Times New Roman" panose="02020603050405020304" pitchFamily="18" charset="0"/>
              </a:rPr>
              <a:t>нүүрс эсхүл хий</a:t>
            </a:r>
            <a:r>
              <a:rPr lang="en-US" dirty="0">
                <a:latin typeface="Times New Roman" panose="02020603050405020304" pitchFamily="18" charset="0"/>
                <a:cs typeface="Times New Roman" panose="02020603050405020304" pitchFamily="18" charset="0"/>
              </a:rPr>
              <a:t>)</a:t>
            </a:r>
            <a:r>
              <a:rPr lang="mn-MN" dirty="0">
                <a:latin typeface="Times New Roman" panose="02020603050405020304" pitchFamily="18" charset="0"/>
                <a:cs typeface="Times New Roman" panose="02020603050405020304" pitchFamily="18" charset="0"/>
              </a:rPr>
              <a:t>-ийг эрэх, хайх, олборлохтой холбоотой үйл ажиллагааг хамгийн үр ашигтайгаар бүрэн дүүрэн гүйцэтгэх боломжийг бүрдүүлэхийн тулд шаардлагатай бүх мэдээллийг харилцан солилцох үүрэгтэй. </a:t>
            </a:r>
            <a:endParaRPr lang="en-US" dirty="0">
              <a:latin typeface="Times New Roman" panose="02020603050405020304" pitchFamily="18" charset="0"/>
              <a:cs typeface="Times New Roman" panose="02020603050405020304" pitchFamily="18" charset="0"/>
            </a:endParaRPr>
          </a:p>
          <a:p>
            <a:pPr marL="914400" lvl="2" indent="0" algn="just">
              <a:buNone/>
            </a:pPr>
            <a:endParaRPr lang="mn-MN" dirty="0">
              <a:latin typeface="Times New Roman" panose="02020603050405020304" pitchFamily="18" charset="0"/>
              <a:cs typeface="Times New Roman" panose="02020603050405020304" pitchFamily="18" charset="0"/>
            </a:endParaRPr>
          </a:p>
          <a:p>
            <a:pPr lvl="2"/>
            <a:r>
              <a:rPr lang="mn-MN" dirty="0">
                <a:latin typeface="Times New Roman" panose="02020603050405020304" pitchFamily="18" charset="0"/>
                <a:cs typeface="Times New Roman" panose="02020603050405020304" pitchFamily="18" charset="0"/>
              </a:rPr>
              <a:t>Талбайн давхцал үүсэн өдрөөс хойш ажлын 20 хоногийн дотор болон жилд нэгээс багагүй удаа дараах мэдээллийг уулзан солилцоно:</a:t>
            </a:r>
            <a:endParaRPr lang="en-US" dirty="0">
              <a:latin typeface="Times New Roman" panose="02020603050405020304" pitchFamily="18" charset="0"/>
              <a:cs typeface="Times New Roman" panose="02020603050405020304" pitchFamily="18" charset="0"/>
            </a:endParaRPr>
          </a:p>
          <a:p>
            <a:pPr lvl="3"/>
            <a:r>
              <a:rPr lang="mn-MN" sz="2000" dirty="0">
                <a:latin typeface="Times New Roman" panose="02020603050405020304" pitchFamily="18" charset="0"/>
                <a:cs typeface="Times New Roman" panose="02020603050405020304" pitchFamily="18" charset="0"/>
              </a:rPr>
              <a:t>Үйл ажиллагааны болон Хөгжүүлэлтийн төлөвлөгөө</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Хийн болон уул уурхайн дэд бүтцийн байршил</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Хөгжүүлэлт, үйлдвэрлэлийн зорилтууд</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Зөвшөөрөгдсөн үйл ажиллагааны хуваариуд</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Байгаль орчны нөлөөллийг бууруулах, нөхөн сэргээлтийн менежмент</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Эрүүл ахуй, аюулгүй байдал</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Ашигт малтмалын тухай хууль тогтоомжийн хүрээнд гаргасан аливаа өргөдлийн мэдээлэл</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Газрын тосны тухай хууль тогтоомжийн хүрээнд гаргасан аливаа өргөдлийн мэдээлэл</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Хууль тогтоомжид заасан бусад мэдээлэл.</a:t>
            </a:r>
            <a:endParaRPr lang="en-US" sz="2000" dirty="0">
              <a:latin typeface="Times New Roman" panose="02020603050405020304" pitchFamily="18" charset="0"/>
              <a:cs typeface="Times New Roman" panose="02020603050405020304" pitchFamily="18" charset="0"/>
            </a:endParaRPr>
          </a:p>
          <a:p>
            <a:pPr marL="914400" lvl="2" indent="0" algn="just">
              <a:buNone/>
            </a:pPr>
            <a:endParaRPr lang="mn-MN"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291377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 y="508610"/>
            <a:ext cx="11487150" cy="729640"/>
          </a:xfrm>
        </p:spPr>
        <p:txBody>
          <a:bodyPr>
            <a:noAutofit/>
          </a:bodyPr>
          <a:lstStyle/>
          <a:p>
            <a:pPr marL="914400" lvl="2" indent="0" algn="just">
              <a:buNone/>
            </a:pPr>
            <a:endParaRPr lang="mn-MN" b="1" dirty="0">
              <a:latin typeface="Times New Roman" panose="02020603050405020304" pitchFamily="18" charset="0"/>
              <a:cs typeface="Times New Roman" panose="02020603050405020304" pitchFamily="18" charset="0"/>
            </a:endParaRPr>
          </a:p>
          <a:p>
            <a:pPr marL="914400" lvl="2" indent="0" algn="just">
              <a:buNone/>
            </a:pPr>
            <a:r>
              <a:rPr lang="mn-MN" sz="2800" b="1" dirty="0">
                <a:latin typeface="Times New Roman" panose="02020603050405020304" pitchFamily="18" charset="0"/>
                <a:cs typeface="Times New Roman" panose="02020603050405020304" pitchFamily="18" charset="0"/>
              </a:rPr>
              <a:t>Мэдээлэл солилцох үүрэг</a:t>
            </a:r>
          </a:p>
          <a:p>
            <a:pPr marL="914400" lvl="2" indent="0" algn="just">
              <a:buNone/>
            </a:pPr>
            <a:r>
              <a:rPr lang="mn-MN" dirty="0">
                <a:latin typeface="Times New Roman" panose="02020603050405020304" pitchFamily="18" charset="0"/>
                <a:cs typeface="Times New Roman" panose="02020603050405020304" pitchFamily="18" charset="0"/>
              </a:rPr>
              <a:t>Талуудын хэн аль нь давхцал бүхий талбайд тус бүрийн эрх бүхий тус бүрийн хамаарх эрдэс </a:t>
            </a:r>
            <a:r>
              <a:rPr lang="en-US" dirty="0">
                <a:latin typeface="Times New Roman" panose="02020603050405020304" pitchFamily="18" charset="0"/>
                <a:cs typeface="Times New Roman" panose="02020603050405020304" pitchFamily="18" charset="0"/>
              </a:rPr>
              <a:t>(</a:t>
            </a:r>
            <a:r>
              <a:rPr lang="mn-MN" dirty="0">
                <a:latin typeface="Times New Roman" panose="02020603050405020304" pitchFamily="18" charset="0"/>
                <a:cs typeface="Times New Roman" panose="02020603050405020304" pitchFamily="18" charset="0"/>
              </a:rPr>
              <a:t>нүүрс эсхүл хий</a:t>
            </a:r>
            <a:r>
              <a:rPr lang="en-US" dirty="0">
                <a:latin typeface="Times New Roman" panose="02020603050405020304" pitchFamily="18" charset="0"/>
                <a:cs typeface="Times New Roman" panose="02020603050405020304" pitchFamily="18" charset="0"/>
              </a:rPr>
              <a:t>)</a:t>
            </a:r>
            <a:r>
              <a:rPr lang="mn-MN" dirty="0">
                <a:latin typeface="Times New Roman" panose="02020603050405020304" pitchFamily="18" charset="0"/>
                <a:cs typeface="Times New Roman" panose="02020603050405020304" pitchFamily="18" charset="0"/>
              </a:rPr>
              <a:t>-ийг эрэх, хайх, олборлохтой холбоотой үйл ажиллагааг хамгийн үр ашигтайгаар бүрэн дүүрэн гүйцэтгэх боломжийг бүрдүүлэхийн тулд шаардлагатай бүх мэдээллийг харилцан солилцох үүрэгтэй. </a:t>
            </a:r>
            <a:endParaRPr lang="en-US" dirty="0">
              <a:latin typeface="Times New Roman" panose="02020603050405020304" pitchFamily="18" charset="0"/>
              <a:cs typeface="Times New Roman" panose="02020603050405020304" pitchFamily="18" charset="0"/>
            </a:endParaRPr>
          </a:p>
          <a:p>
            <a:pPr marL="914400" lvl="2" indent="0" algn="just">
              <a:buNone/>
            </a:pPr>
            <a:endParaRPr lang="mn-MN" dirty="0">
              <a:latin typeface="Times New Roman" panose="02020603050405020304" pitchFamily="18" charset="0"/>
              <a:cs typeface="Times New Roman" panose="02020603050405020304" pitchFamily="18" charset="0"/>
            </a:endParaRPr>
          </a:p>
          <a:p>
            <a:pPr lvl="2"/>
            <a:r>
              <a:rPr lang="mn-MN" dirty="0">
                <a:latin typeface="Times New Roman" panose="02020603050405020304" pitchFamily="18" charset="0"/>
                <a:cs typeface="Times New Roman" panose="02020603050405020304" pitchFamily="18" charset="0"/>
              </a:rPr>
              <a:t>Талбайн давхцал үүсэн өдрөөс хойш ажлын 20 хоногийн дотор болон жилд нэгээс багагүй удаа дараах мэдээллийг уулзан солилцоно:</a:t>
            </a:r>
            <a:endParaRPr lang="en-US" dirty="0">
              <a:latin typeface="Times New Roman" panose="02020603050405020304" pitchFamily="18" charset="0"/>
              <a:cs typeface="Times New Roman" panose="02020603050405020304" pitchFamily="18" charset="0"/>
            </a:endParaRPr>
          </a:p>
          <a:p>
            <a:pPr lvl="3"/>
            <a:r>
              <a:rPr lang="mn-MN" sz="2000" dirty="0">
                <a:latin typeface="Times New Roman" panose="02020603050405020304" pitchFamily="18" charset="0"/>
                <a:cs typeface="Times New Roman" panose="02020603050405020304" pitchFamily="18" charset="0"/>
              </a:rPr>
              <a:t>Үйл ажиллагааны болон Хөгжүүлэлтийн төлөвлөгөө</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Хийн болон уул уурхайн дэд бүтцийн байршил</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Хөгжүүлэлт, үйлдвэрлэлийн зорилтууд</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Зөвшөөрөгдсөн үйл ажиллагааны хуваариуд</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Байгаль орчны нөлөөллийг бууруулах, нөхөн сэргээлтийн менежмент</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Эрүүл ахуй, аюулгүй байдал</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Ашигт малтмалын тухай хууль тогтоомжийн хүрээнд гаргасан аливаа өргөдлийн мэдээлэл</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Газрын тосны тухай хууль тогтоомжийн хүрээнд гаргасан аливаа өргөдлийн мэдээлэл</a:t>
            </a:r>
            <a:r>
              <a:rPr lang="en-US" sz="2000" dirty="0">
                <a:latin typeface="Times New Roman" panose="02020603050405020304" pitchFamily="18" charset="0"/>
                <a:cs typeface="Times New Roman" panose="02020603050405020304" pitchFamily="18" charset="0"/>
              </a:rPr>
              <a:t>;</a:t>
            </a:r>
          </a:p>
          <a:p>
            <a:pPr lvl="3"/>
            <a:r>
              <a:rPr lang="mn-MN" sz="2000" dirty="0">
                <a:latin typeface="Times New Roman" panose="02020603050405020304" pitchFamily="18" charset="0"/>
                <a:cs typeface="Times New Roman" panose="02020603050405020304" pitchFamily="18" charset="0"/>
              </a:rPr>
              <a:t>Хууль тогтоомжид заасан бусад мэдээлэл.</a:t>
            </a:r>
            <a:endParaRPr lang="en-US" sz="2000" dirty="0">
              <a:latin typeface="Times New Roman" panose="02020603050405020304" pitchFamily="18" charset="0"/>
              <a:cs typeface="Times New Roman" panose="02020603050405020304" pitchFamily="18" charset="0"/>
            </a:endParaRPr>
          </a:p>
          <a:p>
            <a:pPr marL="914400" lvl="2" indent="0" algn="just">
              <a:buNone/>
            </a:pPr>
            <a:endParaRPr lang="mn-MN"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97920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 y="508610"/>
            <a:ext cx="11487150" cy="729640"/>
          </a:xfrm>
        </p:spPr>
        <p:txBody>
          <a:bodyPr>
            <a:noAutofit/>
          </a:bodyPr>
          <a:lstStyle/>
          <a:p>
            <a:pPr marL="914400" lvl="2" indent="0" algn="just">
              <a:buNone/>
            </a:pPr>
            <a:endParaRPr lang="mn-MN" b="1" dirty="0">
              <a:latin typeface="Times New Roman" panose="02020603050405020304" pitchFamily="18" charset="0"/>
              <a:cs typeface="Times New Roman" panose="02020603050405020304" pitchFamily="18" charset="0"/>
            </a:endParaRPr>
          </a:p>
          <a:p>
            <a:pPr marL="914400" lvl="2" indent="0" algn="just">
              <a:buNone/>
            </a:pPr>
            <a:r>
              <a:rPr lang="mn-MN" sz="2800" b="1" dirty="0">
                <a:latin typeface="Times New Roman" panose="02020603050405020304" pitchFamily="18" charset="0"/>
                <a:cs typeface="Times New Roman" panose="02020603050405020304" pitchFamily="18" charset="0"/>
              </a:rPr>
              <a:t>Нөхөн төлбөр</a:t>
            </a:r>
          </a:p>
          <a:p>
            <a:pPr marL="914400" lvl="2" indent="0" algn="just">
              <a:buNone/>
            </a:pPr>
            <a:r>
              <a:rPr lang="mn-MN" dirty="0">
                <a:latin typeface="Times New Roman" panose="02020603050405020304" pitchFamily="18" charset="0"/>
                <a:cs typeface="Times New Roman" panose="02020603050405020304" pitchFamily="18" charset="0"/>
              </a:rPr>
              <a:t>Нүүрсний зөвшөөрөл эзэмшигч дараах нөхөн төлбөрийг төлнө:</a:t>
            </a:r>
          </a:p>
          <a:p>
            <a:pPr marL="914400" lvl="2" indent="0" algn="just">
              <a:buNone/>
            </a:pPr>
            <a:endParaRPr lang="mn-MN" dirty="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graphicFrame>
        <p:nvGraphicFramePr>
          <p:cNvPr id="2" name="Table 1">
            <a:extLst>
              <a:ext uri="{FF2B5EF4-FFF2-40B4-BE49-F238E27FC236}">
                <a16:creationId xmlns:a16="http://schemas.microsoft.com/office/drawing/2014/main" id="{53EEA986-C7D7-4CF9-80A7-28C71634D89E}"/>
              </a:ext>
            </a:extLst>
          </p:cNvPr>
          <p:cNvGraphicFramePr>
            <a:graphicFrameLocks noGrp="1"/>
          </p:cNvGraphicFramePr>
          <p:nvPr>
            <p:extLst>
              <p:ext uri="{D42A27DB-BD31-4B8C-83A1-F6EECF244321}">
                <p14:modId xmlns:p14="http://schemas.microsoft.com/office/powerpoint/2010/main" val="3763903841"/>
              </p:ext>
            </p:extLst>
          </p:nvPr>
        </p:nvGraphicFramePr>
        <p:xfrm>
          <a:off x="1028700" y="1790701"/>
          <a:ext cx="10458450" cy="3014030"/>
        </p:xfrm>
        <a:graphic>
          <a:graphicData uri="http://schemas.openxmlformats.org/drawingml/2006/table">
            <a:tbl>
              <a:tblPr firstRow="1" firstCol="1" bandRow="1">
                <a:tableStyleId>{5C22544A-7EE6-4342-B048-85BDC9FD1C3A}</a:tableStyleId>
              </a:tblPr>
              <a:tblGrid>
                <a:gridCol w="7242616">
                  <a:extLst>
                    <a:ext uri="{9D8B030D-6E8A-4147-A177-3AD203B41FA5}">
                      <a16:colId xmlns:a16="http://schemas.microsoft.com/office/drawing/2014/main" val="1092763660"/>
                    </a:ext>
                  </a:extLst>
                </a:gridCol>
                <a:gridCol w="3215834">
                  <a:extLst>
                    <a:ext uri="{9D8B030D-6E8A-4147-A177-3AD203B41FA5}">
                      <a16:colId xmlns:a16="http://schemas.microsoft.com/office/drawing/2014/main" val="107113841"/>
                    </a:ext>
                  </a:extLst>
                </a:gridCol>
              </a:tblGrid>
              <a:tr h="204334">
                <a:tc>
                  <a:txBody>
                    <a:bodyPr/>
                    <a:lstStyle/>
                    <a:p>
                      <a:pPr marL="0" marR="0" algn="ctr">
                        <a:lnSpc>
                          <a:spcPct val="115000"/>
                        </a:lnSpc>
                        <a:spcBef>
                          <a:spcPts val="0"/>
                        </a:spcBef>
                        <a:spcAft>
                          <a:spcPts val="0"/>
                        </a:spcAft>
                      </a:pPr>
                      <a:r>
                        <a:rPr lang="mn-MN" sz="2000">
                          <a:effectLst/>
                          <a:latin typeface="Times New Roman" panose="02020603050405020304" pitchFamily="18" charset="0"/>
                          <a:cs typeface="Times New Roman" panose="02020603050405020304" pitchFamily="18" charset="0"/>
                        </a:rPr>
                        <a:t>Үр нөлөө</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mn-MN" sz="2000">
                          <a:effectLst/>
                          <a:latin typeface="Times New Roman" panose="02020603050405020304" pitchFamily="18" charset="0"/>
                          <a:cs typeface="Times New Roman" panose="02020603050405020304" pitchFamily="18" charset="0"/>
                        </a:rPr>
                        <a:t>Нөхөн төлбөр</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93058266"/>
                  </a:ext>
                </a:extLst>
              </a:tr>
              <a:tr h="560966">
                <a:tc>
                  <a:txBody>
                    <a:bodyPr/>
                    <a:lstStyle/>
                    <a:p>
                      <a:pPr marL="0" marR="0" algn="just">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a:t>
                      </a:r>
                      <a:r>
                        <a:rPr lang="mn-MN" sz="2000" dirty="0">
                          <a:effectLst/>
                          <a:latin typeface="Times New Roman" panose="02020603050405020304" pitchFamily="18" charset="0"/>
                          <a:cs typeface="Times New Roman" panose="02020603050405020304" pitchFamily="18" charset="0"/>
                        </a:rPr>
                        <a:t>1</a:t>
                      </a:r>
                      <a:r>
                        <a:rPr lang="en-US" sz="2000" dirty="0">
                          <a:effectLst/>
                          <a:latin typeface="Times New Roman" panose="02020603050405020304" pitchFamily="18" charset="0"/>
                          <a:cs typeface="Times New Roman" panose="02020603050405020304" pitchFamily="18" charset="0"/>
                        </a:rPr>
                        <a:t>)</a:t>
                      </a:r>
                      <a:r>
                        <a:rPr lang="mn-MN" sz="2000" dirty="0">
                          <a:effectLst/>
                          <a:latin typeface="Times New Roman" panose="02020603050405020304" pitchFamily="18" charset="0"/>
                          <a:cs typeface="Times New Roman" panose="02020603050405020304" pitchFamily="18" charset="0"/>
                        </a:rPr>
                        <a:t> үйл ажиллагаанд нь сөргөөр нөлөөлсөн, эсхүл нөлөө үзүүлэхээр байгаа буюу </a:t>
                      </a:r>
                      <a:r>
                        <a:rPr lang="mn-MN" sz="2000" dirty="0">
                          <a:solidFill>
                            <a:srgbClr val="FFFF00"/>
                          </a:solidFill>
                          <a:effectLst/>
                          <a:latin typeface="Times New Roman" panose="02020603050405020304" pitchFamily="18" charset="0"/>
                          <a:cs typeface="Times New Roman" panose="02020603050405020304" pitchFamily="18" charset="0"/>
                        </a:rPr>
                        <a:t>үйлдвэрлэлийн алдагдал</a:t>
                      </a:r>
                      <a:r>
                        <a:rPr lang="mn-MN" sz="2000" dirty="0">
                          <a:effectLst/>
                          <a:latin typeface="Times New Roman" panose="02020603050405020304" pitchFamily="18" charset="0"/>
                          <a:cs typeface="Times New Roman" panose="02020603050405020304" pitchFamily="18" charset="0"/>
                        </a:rPr>
                        <a:t> хүлээсэн</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mn-MN" sz="2000">
                          <a:effectLst/>
                          <a:latin typeface="Times New Roman" panose="02020603050405020304" pitchFamily="18" charset="0"/>
                          <a:cs typeface="Times New Roman" panose="02020603050405020304" pitchFamily="18" charset="0"/>
                        </a:rPr>
                        <a:t>Алдагдсан үйлдвэрлэлийн нөхөн төлбөр</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61717796"/>
                  </a:ext>
                </a:extLst>
              </a:tr>
              <a:tr h="426496">
                <a:tc>
                  <a:txBody>
                    <a:bodyPr/>
                    <a:lstStyle/>
                    <a:p>
                      <a:pPr marL="0" marR="0" algn="just">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(2) </a:t>
                      </a:r>
                      <a:r>
                        <a:rPr lang="mn-MN" sz="2000" dirty="0">
                          <a:solidFill>
                            <a:srgbClr val="FFFF00"/>
                          </a:solidFill>
                          <a:effectLst/>
                          <a:latin typeface="Times New Roman" panose="02020603050405020304" pitchFamily="18" charset="0"/>
                          <a:cs typeface="Times New Roman" panose="02020603050405020304" pitchFamily="18" charset="0"/>
                        </a:rPr>
                        <a:t>хий олборлох туслах дэд бүтцийн тоног төхөөрөмж</a:t>
                      </a:r>
                      <a:r>
                        <a:rPr lang="mn-MN" sz="2000" dirty="0">
                          <a:effectLst/>
                          <a:latin typeface="Times New Roman" panose="02020603050405020304" pitchFamily="18" charset="0"/>
                          <a:cs typeface="Times New Roman" panose="02020603050405020304" pitchFamily="18" charset="0"/>
                        </a:rPr>
                        <a:t>ийг солих болсон</a:t>
                      </a:r>
                      <a:r>
                        <a:rPr lang="en-US"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mn-MN" sz="2000" dirty="0">
                          <a:effectLst/>
                          <a:latin typeface="Times New Roman" panose="02020603050405020304" pitchFamily="18" charset="0"/>
                          <a:cs typeface="Times New Roman" panose="02020603050405020304" pitchFamily="18" charset="0"/>
                        </a:rPr>
                        <a:t>Шинэчлэх зардал</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45946397"/>
                  </a:ext>
                </a:extLst>
              </a:tr>
              <a:tr h="648658">
                <a:tc>
                  <a:txBody>
                    <a:bodyPr/>
                    <a:lstStyle/>
                    <a:p>
                      <a:pPr marL="0" marR="0" algn="just">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(3)</a:t>
                      </a:r>
                      <a:r>
                        <a:rPr lang="mn-MN" sz="2000" dirty="0">
                          <a:effectLst/>
                          <a:latin typeface="Times New Roman" panose="02020603050405020304" pitchFamily="18" charset="0"/>
                          <a:cs typeface="Times New Roman" panose="02020603050405020304" pitchFamily="18" charset="0"/>
                        </a:rPr>
                        <a:t> нүүрсний зөвшөөрөл эзэмшигчийн саналын дагуу хий олборлох </a:t>
                      </a:r>
                      <a:r>
                        <a:rPr lang="mn-MN" sz="2000" dirty="0">
                          <a:solidFill>
                            <a:srgbClr val="FFFF00"/>
                          </a:solidFill>
                          <a:effectLst/>
                          <a:latin typeface="Times New Roman" panose="02020603050405020304" pitchFamily="18" charset="0"/>
                          <a:cs typeface="Times New Roman" panose="02020603050405020304" pitchFamily="18" charset="0"/>
                        </a:rPr>
                        <a:t>холболтын байгууламжуудыг таслах, солих </a:t>
                      </a:r>
                      <a:r>
                        <a:rPr lang="mn-MN" sz="2000" dirty="0">
                          <a:effectLst/>
                          <a:latin typeface="Times New Roman" panose="02020603050405020304" pitchFamily="18" charset="0"/>
                          <a:cs typeface="Times New Roman" panose="02020603050405020304" pitchFamily="18" charset="0"/>
                        </a:rPr>
                        <a:t>болсон,</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mn-MN" sz="2000">
                          <a:effectLst/>
                          <a:latin typeface="Times New Roman" panose="02020603050405020304" pitchFamily="18" charset="0"/>
                          <a:cs typeface="Times New Roman" panose="02020603050405020304" pitchFamily="18" charset="0"/>
                        </a:rPr>
                        <a:t>Шинэлчэх зардал</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8766835"/>
                  </a:ext>
                </a:extLst>
              </a:tr>
              <a:tr h="426496">
                <a:tc>
                  <a:txBody>
                    <a:bodyPr/>
                    <a:lstStyle/>
                    <a:p>
                      <a:pPr marL="0" marR="0" algn="just">
                        <a:lnSpc>
                          <a:spcPct val="115000"/>
                        </a:lnSpc>
                        <a:spcBef>
                          <a:spcPts val="0"/>
                        </a:spcBef>
                        <a:spcAft>
                          <a:spcPts val="0"/>
                        </a:spcAft>
                      </a:pPr>
                      <a:r>
                        <a:rPr lang="en-US" sz="2000" dirty="0">
                          <a:effectLst/>
                          <a:latin typeface="Times New Roman" panose="02020603050405020304" pitchFamily="18" charset="0"/>
                          <a:cs typeface="Times New Roman" panose="02020603050405020304" pitchFamily="18" charset="0"/>
                        </a:rPr>
                        <a:t>(4) </a:t>
                      </a:r>
                      <a:r>
                        <a:rPr lang="mn-MN" sz="2000" dirty="0">
                          <a:solidFill>
                            <a:srgbClr val="FFFF00"/>
                          </a:solidFill>
                          <a:effectLst/>
                          <a:latin typeface="Times New Roman" panose="02020603050405020304" pitchFamily="18" charset="0"/>
                          <a:cs typeface="Times New Roman" panose="02020603050405020304" pitchFamily="18" charset="0"/>
                        </a:rPr>
                        <a:t>хий олборлох үндсэн дэд бүтцийн тоног төхөөрөмж</a:t>
                      </a:r>
                      <a:r>
                        <a:rPr lang="mn-MN" sz="2000" dirty="0">
                          <a:effectLst/>
                          <a:latin typeface="Times New Roman" panose="02020603050405020304" pitchFamily="18" charset="0"/>
                          <a:cs typeface="Times New Roman" panose="02020603050405020304" pitchFamily="18" charset="0"/>
                        </a:rPr>
                        <a:t>ийн солих болсон</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mn-MN" sz="2000" dirty="0">
                          <a:effectLst/>
                          <a:latin typeface="Times New Roman" panose="02020603050405020304" pitchFamily="18" charset="0"/>
                          <a:cs typeface="Times New Roman" panose="02020603050405020304" pitchFamily="18" charset="0"/>
                        </a:rPr>
                        <a:t>Шинэчлэх зардал</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04066094"/>
                  </a:ext>
                </a:extLst>
              </a:tr>
            </a:tbl>
          </a:graphicData>
        </a:graphic>
      </p:graphicFrame>
      <p:sp>
        <p:nvSpPr>
          <p:cNvPr id="3" name="Rectangle 2">
            <a:extLst>
              <a:ext uri="{FF2B5EF4-FFF2-40B4-BE49-F238E27FC236}">
                <a16:creationId xmlns:a16="http://schemas.microsoft.com/office/drawing/2014/main" id="{1C403D81-E804-4A04-98E8-036309F44CCF}"/>
              </a:ext>
            </a:extLst>
          </p:cNvPr>
          <p:cNvSpPr/>
          <p:nvPr/>
        </p:nvSpPr>
        <p:spPr>
          <a:xfrm>
            <a:off x="1028700" y="5158290"/>
            <a:ext cx="10458450" cy="1485663"/>
          </a:xfrm>
          <a:prstGeom prst="rect">
            <a:avLst/>
          </a:prstGeom>
        </p:spPr>
        <p:txBody>
          <a:bodyPr wrap="square">
            <a:spAutoFit/>
          </a:bodyPr>
          <a:lstStyle/>
          <a:p>
            <a:pPr indent="457200" algn="just">
              <a:lnSpc>
                <a:spcPct val="115000"/>
              </a:lnSpc>
            </a:pPr>
            <a:r>
              <a:rPr lang="mn-MN" sz="2000" dirty="0">
                <a:latin typeface="Times New Roman" panose="02020603050405020304" pitchFamily="18" charset="0"/>
                <a:ea typeface="Calibri" panose="020F0502020204030204" pitchFamily="34" charset="0"/>
                <a:cs typeface="Times New Roman" panose="02020603050405020304" pitchFamily="18" charset="0"/>
              </a:rPr>
              <a:t>Талууд нөхөн төлбөрийн хэмжээг буруулах бүхий л арга хэмжээг авах үүрэгтэй. Тийнхүү бууруулах арга хэмжээ авсны дараа төлбөл зохих нөхөн төлбөрийн үлдэгдэл гарах тохиолдолд тэдгээрийг хий нийлүүлэх замаар барагдуулах санал тавина. Хий нийлүүлэх саналыг хэрэгжүүлсэн ч үлдэгдэл үлдэх тохиолдолд үлдэгдлийг мөнгөн хэлбэрээр барагдуулна. </a:t>
            </a:r>
            <a:endParaRPr lang="en-US"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55122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 y="508610"/>
            <a:ext cx="11487150" cy="729640"/>
          </a:xfrm>
        </p:spPr>
        <p:txBody>
          <a:bodyPr>
            <a:noAutofit/>
          </a:bodyPr>
          <a:lstStyle/>
          <a:p>
            <a:pPr marL="914400" lvl="2" indent="0" algn="just">
              <a:buNone/>
            </a:pPr>
            <a:endParaRPr lang="mn-MN" b="1" dirty="0">
              <a:latin typeface="Times New Roman" panose="02020603050405020304" pitchFamily="18" charset="0"/>
              <a:cs typeface="Times New Roman" panose="02020603050405020304" pitchFamily="18" charset="0"/>
            </a:endParaRPr>
          </a:p>
          <a:p>
            <a:pPr marL="914400" lvl="2" indent="0" algn="just">
              <a:buNone/>
            </a:pPr>
            <a:r>
              <a:rPr lang="mn-MN" sz="2800" dirty="0">
                <a:latin typeface="Times New Roman" panose="02020603050405020304" pitchFamily="18" charset="0"/>
                <a:cs typeface="Times New Roman" panose="02020603050405020304" pitchFamily="18" charset="0"/>
              </a:rPr>
              <a:t>Төсөөтэй тал</a:t>
            </a: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3354829" cy="523220"/>
          </a:xfrm>
          <a:prstGeom prst="rect">
            <a:avLst/>
          </a:prstGeom>
        </p:spPr>
        <p:txBody>
          <a:bodyPr wrap="none">
            <a:spAutoFit/>
          </a:bodyPr>
          <a:lstStyle/>
          <a:p>
            <a:r>
              <a:rPr lang="mn-MN" sz="2800" b="1" dirty="0">
                <a:solidFill>
                  <a:schemeClr val="accent1"/>
                </a:solidFill>
              </a:rPr>
              <a:t>Дүгнэлт, зөвлөмж</a:t>
            </a:r>
            <a:endParaRPr lang="en-US" sz="2800" b="1" dirty="0">
              <a:solidFill>
                <a:schemeClr val="accent1"/>
              </a:solidFill>
            </a:endParaRPr>
          </a:p>
        </p:txBody>
      </p:sp>
      <p:sp>
        <p:nvSpPr>
          <p:cNvPr id="3" name="Rectangle 2">
            <a:extLst>
              <a:ext uri="{FF2B5EF4-FFF2-40B4-BE49-F238E27FC236}">
                <a16:creationId xmlns:a16="http://schemas.microsoft.com/office/drawing/2014/main" id="{1C403D81-E804-4A04-98E8-036309F44CCF}"/>
              </a:ext>
            </a:extLst>
          </p:cNvPr>
          <p:cNvSpPr/>
          <p:nvPr/>
        </p:nvSpPr>
        <p:spPr>
          <a:xfrm>
            <a:off x="966281" y="1959012"/>
            <a:ext cx="10458450" cy="4124206"/>
          </a:xfrm>
          <a:prstGeom prst="rect">
            <a:avLst/>
          </a:prstGeom>
        </p:spPr>
        <p:txBody>
          <a:bodyPr wrap="square">
            <a:spAutoFit/>
          </a:bodyPr>
          <a:lstStyle/>
          <a:p>
            <a:pPr algn="just"/>
            <a:r>
              <a:rPr lang="mn-MN" sz="2000" b="1" dirty="0">
                <a:latin typeface="Times New Roman" panose="02020603050405020304" pitchFamily="18" charset="0"/>
                <a:cs typeface="Times New Roman" panose="02020603050405020304" pitchFamily="18" charset="0"/>
              </a:rPr>
              <a:t>Нэг. </a:t>
            </a:r>
            <a:r>
              <a:rPr lang="mn-MN" sz="2000" dirty="0">
                <a:latin typeface="Times New Roman" panose="02020603050405020304" pitchFamily="18" charset="0"/>
                <a:cs typeface="Times New Roman" panose="02020603050405020304" pitchFamily="18" charset="0"/>
              </a:rPr>
              <a:t>Нүүрсний эрэл, хайгуул, ашиглалттай холбоотой харилцааг ашигт малмалын тухай хуулиар, НДМХ-н эрэл, хайгуул, ашиглалтын харилцааг газрын тосны хууль тогтоомжоор зохицуулж, хоёр өөр хуулиар, хоёр өөр байгууллагаас зөвшөөрөл олгож байсан болон байгаа. </a:t>
            </a:r>
          </a:p>
          <a:p>
            <a:pPr marL="285750" indent="-285750" algn="just">
              <a:buFont typeface="Arial" panose="020B0604020202020204" pitchFamily="34" charset="0"/>
              <a:buChar char="•"/>
            </a:pPr>
            <a:endParaRPr lang="mn-MN" sz="2000" dirty="0">
              <a:latin typeface="Times New Roman" panose="02020603050405020304" pitchFamily="18" charset="0"/>
              <a:cs typeface="Times New Roman" panose="02020603050405020304" pitchFamily="18" charset="0"/>
            </a:endParaRPr>
          </a:p>
          <a:p>
            <a:pPr algn="just"/>
            <a:r>
              <a:rPr lang="mn-MN" sz="2000" dirty="0">
                <a:latin typeface="Times New Roman" panose="02020603050405020304" pitchFamily="18" charset="0"/>
                <a:cs typeface="Times New Roman" panose="02020603050405020304" pitchFamily="18" charset="0"/>
              </a:rPr>
              <a:t>Хоёр өөр хуулийг баримтлан тусгай зөвшөөрлийг давхацсан байдлаар олгож ирсэн нь өнгөц харвал оновчгүй зохицуулалт мэт боловч нөгөө талдаа нүүрс болон НДМХ-ийн аль алиныг хамгийн үр ашигтайгаар ашиглах чиглэлд уул уурхай болон газрын тосны хоёр салбарын хөгжлийг түлхэх суурь нөхцлийг бүрдүүлж өгчсөн байна.</a:t>
            </a:r>
            <a:endParaRPr lang="en-US" sz="2000" dirty="0">
              <a:latin typeface="Times New Roman" panose="02020603050405020304" pitchFamily="18" charset="0"/>
              <a:cs typeface="Times New Roman" panose="02020603050405020304" pitchFamily="18" charset="0"/>
            </a:endParaRPr>
          </a:p>
          <a:p>
            <a:pPr algn="just"/>
            <a:r>
              <a:rPr lang="mn-MN"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mn-MN" sz="2000" b="1" dirty="0">
                <a:latin typeface="Times New Roman" panose="02020603050405020304" pitchFamily="18" charset="0"/>
                <a:cs typeface="Times New Roman" panose="02020603050405020304" pitchFamily="18" charset="0"/>
              </a:rPr>
              <a:t>Хоёр. </a:t>
            </a:r>
            <a:r>
              <a:rPr lang="mn-MN" sz="2000" dirty="0">
                <a:latin typeface="Times New Roman" panose="02020603050405020304" pitchFamily="18" charset="0"/>
                <a:cs typeface="Times New Roman" panose="02020603050405020304" pitchFamily="18" charset="0"/>
              </a:rPr>
              <a:t>Талбайн давхцлыг тусгай зөвшөөрөл эзэмшигч нар сайн дурын үндсэн дээр харилцан тохиролцох байдлаар зохицуулах боломж нээлттэй байгаа нь төсөөтэй талууд байна. </a:t>
            </a:r>
            <a:endParaRPr lang="en-US" sz="2000" dirty="0">
              <a:latin typeface="Times New Roman" panose="02020603050405020304" pitchFamily="18" charset="0"/>
              <a:cs typeface="Times New Roman" panose="02020603050405020304" pitchFamily="18" charset="0"/>
            </a:endParaRPr>
          </a:p>
          <a:p>
            <a:r>
              <a:rPr lang="mn-MN" dirty="0"/>
              <a:t> </a:t>
            </a:r>
            <a:endParaRPr lang="en-US" dirty="0"/>
          </a:p>
          <a:p>
            <a:pPr marL="742950" lvl="1" indent="-285750">
              <a:buFont typeface="Arial" panose="020B0604020202020204" pitchFamily="34" charset="0"/>
              <a:buChar char="•"/>
            </a:pPr>
            <a:endParaRPr lang="en-US" sz="2400" dirty="0"/>
          </a:p>
        </p:txBody>
      </p:sp>
    </p:spTree>
    <p:extLst>
      <p:ext uri="{BB962C8B-B14F-4D97-AF65-F5344CB8AC3E}">
        <p14:creationId xmlns:p14="http://schemas.microsoft.com/office/powerpoint/2010/main" val="691792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 y="508610"/>
            <a:ext cx="11487150" cy="729640"/>
          </a:xfrm>
        </p:spPr>
        <p:txBody>
          <a:bodyPr>
            <a:noAutofit/>
          </a:bodyPr>
          <a:lstStyle/>
          <a:p>
            <a:pPr marL="914400" lvl="2" indent="0" algn="just">
              <a:buNone/>
            </a:pPr>
            <a:endParaRPr lang="mn-MN" b="1" dirty="0">
              <a:latin typeface="Times New Roman" panose="02020603050405020304" pitchFamily="18" charset="0"/>
              <a:cs typeface="Times New Roman" panose="02020603050405020304" pitchFamily="18" charset="0"/>
            </a:endParaRPr>
          </a:p>
          <a:p>
            <a:pPr marL="914400" lvl="2" indent="0" algn="just">
              <a:buNone/>
            </a:pPr>
            <a:r>
              <a:rPr lang="mn-MN" sz="2800" dirty="0">
                <a:latin typeface="Times New Roman" panose="02020603050405020304" pitchFamily="18" charset="0"/>
                <a:cs typeface="Times New Roman" panose="02020603050405020304" pitchFamily="18" charset="0"/>
              </a:rPr>
              <a:t>Ялгаатай тал</a:t>
            </a: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3354829" cy="523220"/>
          </a:xfrm>
          <a:prstGeom prst="rect">
            <a:avLst/>
          </a:prstGeom>
        </p:spPr>
        <p:txBody>
          <a:bodyPr wrap="none">
            <a:spAutoFit/>
          </a:bodyPr>
          <a:lstStyle/>
          <a:p>
            <a:r>
              <a:rPr lang="mn-MN" sz="2800" b="1" dirty="0">
                <a:solidFill>
                  <a:schemeClr val="accent1"/>
                </a:solidFill>
              </a:rPr>
              <a:t>Дүгнэлт, зөвлөмж</a:t>
            </a:r>
            <a:endParaRPr lang="en-US" sz="2800" b="1" dirty="0">
              <a:solidFill>
                <a:schemeClr val="accent1"/>
              </a:solidFill>
            </a:endParaRPr>
          </a:p>
        </p:txBody>
      </p:sp>
      <p:sp>
        <p:nvSpPr>
          <p:cNvPr id="3" name="Rectangle 2">
            <a:extLst>
              <a:ext uri="{FF2B5EF4-FFF2-40B4-BE49-F238E27FC236}">
                <a16:creationId xmlns:a16="http://schemas.microsoft.com/office/drawing/2014/main" id="{1C403D81-E804-4A04-98E8-036309F44CCF}"/>
              </a:ext>
            </a:extLst>
          </p:cNvPr>
          <p:cNvSpPr/>
          <p:nvPr/>
        </p:nvSpPr>
        <p:spPr>
          <a:xfrm>
            <a:off x="966281" y="1367340"/>
            <a:ext cx="10458450" cy="5078313"/>
          </a:xfrm>
          <a:prstGeom prst="rect">
            <a:avLst/>
          </a:prstGeom>
        </p:spPr>
        <p:txBody>
          <a:bodyPr wrap="square">
            <a:spAutoFit/>
          </a:bodyPr>
          <a:lstStyle/>
          <a:p>
            <a:pPr algn="just"/>
            <a:r>
              <a:rPr lang="mn-MN" dirty="0">
                <a:latin typeface="Times New Roman" panose="02020603050405020304" pitchFamily="18" charset="0"/>
                <a:cs typeface="Times New Roman" panose="02020603050405020304" pitchFamily="18" charset="0"/>
              </a:rPr>
              <a:t>1. Хүрээний хувьд Монгол Улсын зохицуулалт Газрын тосны тухай хуульд заасан цөөн заалтаас бүрдэж байхад Австрали </a:t>
            </a:r>
            <a:r>
              <a:rPr lang="en-US" dirty="0">
                <a:latin typeface="Times New Roman" panose="02020603050405020304" pitchFamily="18" charset="0"/>
                <a:cs typeface="Times New Roman" panose="02020603050405020304" pitchFamily="18" charset="0"/>
              </a:rPr>
              <a:t>(</a:t>
            </a:r>
            <a:r>
              <a:rPr lang="mn-MN" dirty="0">
                <a:latin typeface="Times New Roman" panose="02020603050405020304" pitchFamily="18" charset="0"/>
                <a:cs typeface="Times New Roman" panose="02020603050405020304" pitchFamily="18" charset="0"/>
              </a:rPr>
              <a:t>Күйнсланд</a:t>
            </a:r>
            <a:r>
              <a:rPr lang="en-US" dirty="0">
                <a:latin typeface="Times New Roman" panose="02020603050405020304" pitchFamily="18" charset="0"/>
                <a:cs typeface="Times New Roman" panose="02020603050405020304" pitchFamily="18" charset="0"/>
              </a:rPr>
              <a:t>)-</a:t>
            </a:r>
            <a:r>
              <a:rPr lang="mn-MN" dirty="0">
                <a:latin typeface="Times New Roman" panose="02020603050405020304" pitchFamily="18" charset="0"/>
                <a:cs typeface="Times New Roman" panose="02020603050405020304" pitchFamily="18" charset="0"/>
              </a:rPr>
              <a:t>ын зохицуулалт ашигт малмалын болон газрын тосны салбарын хуулийн дунд үйлчлэх 244 зүйл бүхий нарийвчилсан зохицуулалттай бие даасан хуультай байна. </a:t>
            </a:r>
            <a:endParaRPr lang="en-US"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2. Австрали хуулийн төлсөө бэлтгэхдээ хоёр салбарын тэнцвэрт оролцоог хангаж, бодитоор хэрэгжсэн туршлагад үндэслэн хамгийн оновчтой хамтын шийдэлд хүрэх горимыг тодорхойлсон байна. Австралийн зохицуулалт нүүрс болон хийг аль алиныг нь бүрэн дүүрэн ашиглах нөхцлийг бүрдүүлэхэд чиглэсэн бол Монголын зохицуулалт татгалзах, сүүлд олгосон тусгай зөвшөөрлийн талбайг өөрчлөх, хөндлөнгөөс эрэмблэх, аль нэг зөвшөөрлийг цуцалж, нөгөөд нь нөхөн төлбөрийн үүрэг ногдуулахаар хязгаарлах агуулгатай байна.  </a:t>
            </a:r>
          </a:p>
          <a:p>
            <a:pPr algn="just"/>
            <a:endParaRPr lang="en-US"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3. Австралид  хийн зөвшөөрлийг “газрын тос”-ны зөвшөөрлөөр зохицуулж байгаа тул давхцал үүсэхээргүй байна.  Монгол Улсад “уламжлалт бус газрын тосны тусгай зөвшөөрөл” нь онолын хувьд авч үзвэл түүхий газрын тосны зөвшөөрөлтэй давхцаж болохоор байна.</a:t>
            </a:r>
          </a:p>
          <a:p>
            <a:pPr algn="just"/>
            <a:endParaRPr lang="en-US"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4.  Авсралид тухайлан нүүрс болон НДМХ-н талбайн давхцлыг зохицуулсан бол Монголд ерөнхий ашигт малтмалууд хооронд, ашигт малтмал ба газрын тосны хооронд гэх ерөнхий агуулгаар давхцлыг зохицуулж байна.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6525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 y="508610"/>
            <a:ext cx="11487150" cy="729640"/>
          </a:xfrm>
        </p:spPr>
        <p:txBody>
          <a:bodyPr>
            <a:noAutofit/>
          </a:bodyPr>
          <a:lstStyle/>
          <a:p>
            <a:pPr marL="914400" lvl="2" indent="0" algn="just">
              <a:buNone/>
            </a:pPr>
            <a:endParaRPr lang="mn-MN" b="1" dirty="0">
              <a:latin typeface="Times New Roman" panose="02020603050405020304" pitchFamily="18" charset="0"/>
              <a:cs typeface="Times New Roman" panose="02020603050405020304" pitchFamily="18" charset="0"/>
            </a:endParaRPr>
          </a:p>
          <a:p>
            <a:pPr marL="914400" lvl="2" indent="0" algn="just">
              <a:buNone/>
            </a:pPr>
            <a:r>
              <a:rPr lang="mn-MN" sz="2800" dirty="0">
                <a:latin typeface="Times New Roman" panose="02020603050405020304" pitchFamily="18" charset="0"/>
                <a:cs typeface="Times New Roman" panose="02020603050405020304" pitchFamily="18" charset="0"/>
              </a:rPr>
              <a:t>Ялгаатай тал</a:t>
            </a: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3354829" cy="523220"/>
          </a:xfrm>
          <a:prstGeom prst="rect">
            <a:avLst/>
          </a:prstGeom>
        </p:spPr>
        <p:txBody>
          <a:bodyPr wrap="none">
            <a:spAutoFit/>
          </a:bodyPr>
          <a:lstStyle/>
          <a:p>
            <a:r>
              <a:rPr lang="mn-MN" sz="2800" b="1" dirty="0">
                <a:solidFill>
                  <a:schemeClr val="accent1"/>
                </a:solidFill>
              </a:rPr>
              <a:t>Дүгнэлт, зөвлөмж</a:t>
            </a:r>
            <a:endParaRPr lang="en-US" sz="2800" b="1" dirty="0">
              <a:solidFill>
                <a:schemeClr val="accent1"/>
              </a:solidFill>
            </a:endParaRPr>
          </a:p>
        </p:txBody>
      </p:sp>
      <p:sp>
        <p:nvSpPr>
          <p:cNvPr id="3" name="Rectangle 2">
            <a:extLst>
              <a:ext uri="{FF2B5EF4-FFF2-40B4-BE49-F238E27FC236}">
                <a16:creationId xmlns:a16="http://schemas.microsoft.com/office/drawing/2014/main" id="{1C403D81-E804-4A04-98E8-036309F44CCF}"/>
              </a:ext>
            </a:extLst>
          </p:cNvPr>
          <p:cNvSpPr/>
          <p:nvPr/>
        </p:nvSpPr>
        <p:spPr>
          <a:xfrm>
            <a:off x="699582" y="1367340"/>
            <a:ext cx="10978068" cy="5355312"/>
          </a:xfrm>
          <a:prstGeom prst="rect">
            <a:avLst/>
          </a:prstGeom>
        </p:spPr>
        <p:txBody>
          <a:bodyPr wrap="square">
            <a:spAutoFit/>
          </a:bodyPr>
          <a:lstStyle/>
          <a:p>
            <a:pPr algn="just"/>
            <a:r>
              <a:rPr lang="mn-MN" dirty="0">
                <a:latin typeface="Times New Roman" panose="02020603050405020304" pitchFamily="18" charset="0"/>
                <a:cs typeface="Times New Roman" panose="02020603050405020304" pitchFamily="18" charset="0"/>
              </a:rPr>
              <a:t>5. Австралид нүүрс болон хийн салбарын онцлог, мөн чанарыг эрх зүйн зохицуулалтдаа тусгасан байгааг харгазлан судлахыг зөвлөж байна. Энэхүү зохицуулалтыг заавал авах шаардагатай эсэхийг тал бүрээс нь хэлэлцэн Монгол Улсад хэрхэн нэвтрүүлэх эсэхийг шийдвэрлэх хэрэгтэй. Австралийн тухайд нүүрсний олборлолтыг ил уурхайн аргаар 300-500 орчим метрийн гүнд хүртэл, далд уурхайн аргаар 300-800 метр буюу ойролцоогоор 1000 хүртэл метрийн гүн хүртэл явуулдаг бол хийн олборлолтыг үүнээс гүнд явуулж болдог зүй тогтолыг харгалзан талуудын хооронд харилцан тохирсон нарийн төлөвлөгөөний дагуу эхлээд нүүрсний олборлолтыг 10 жил дангаар нь гүйцэтгүүлж, улмаар хийн олборлолтыг гүйцэтгэх суурь зарчмыг баримталжээ. Тэгвэл, Монгол Улсын тухайд энэ мэт зохицуулалт байхгүй байна. </a:t>
            </a:r>
            <a:endParaRPr lang="en-US"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6. Австралид талууд харилцан үнэн зөв мэдээлэл солилцож, тэдгээрийн үндсэн дээр үндэслэл бүхий хамтын удирдлага, үйл ажиллагааны төлөвлөгөөг батлан, тус бүрийнхээ эрх, үүрэг, ажлын хуваарийг тогтоон мөрдөж байх нөхцлийг хуулиар горимлож өгсөн байна. Мэдээллийн нууцлалыг алдагдуулсан, зориулалтын бусаар ашигласан зэрэг тохиолдолд хариуцлага өндөр байхаар, ялангуяа олох байсан орлогыг хариуцах зохицуулалт тусгаж өгсөн нь салбарын оролцогчдын хооронд итгэлцэл, хариуцлагатай байдлыг бүрдүүлж өгөхөд ач холбогдолтой зохицуулалт болсон байна. </a:t>
            </a:r>
          </a:p>
          <a:p>
            <a:pPr algn="just"/>
            <a:endParaRPr lang="mn-MN"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7. Австралид эрүүл ахуй, аюулгүй байдал, байгаль орчны нөлөөллийг бууруулах, нөхөн сэргээх үйл ажиллагаатай холбоотой үүрэг, хариуцлагыг аль ч салбарын тухайд сулгуулаагүй байна.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65817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 y="508610"/>
            <a:ext cx="11487150" cy="729640"/>
          </a:xfrm>
        </p:spPr>
        <p:txBody>
          <a:bodyPr>
            <a:noAutofit/>
          </a:bodyPr>
          <a:lstStyle/>
          <a:p>
            <a:pPr marL="914400" lvl="2" indent="0" algn="just">
              <a:buNone/>
            </a:pPr>
            <a:endParaRPr lang="mn-MN" b="1" dirty="0">
              <a:latin typeface="Times New Roman" panose="02020603050405020304" pitchFamily="18" charset="0"/>
              <a:cs typeface="Times New Roman" panose="02020603050405020304" pitchFamily="18" charset="0"/>
            </a:endParaRPr>
          </a:p>
          <a:p>
            <a:pPr marL="914400" lvl="2" indent="0" algn="just">
              <a:buNone/>
            </a:pPr>
            <a:r>
              <a:rPr lang="mn-MN" sz="2800" dirty="0">
                <a:latin typeface="Times New Roman" panose="02020603050405020304" pitchFamily="18" charset="0"/>
                <a:cs typeface="Times New Roman" panose="02020603050405020304" pitchFamily="18" charset="0"/>
              </a:rPr>
              <a:t>Зөвлөмж</a:t>
            </a: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3354829" cy="523220"/>
          </a:xfrm>
          <a:prstGeom prst="rect">
            <a:avLst/>
          </a:prstGeom>
        </p:spPr>
        <p:txBody>
          <a:bodyPr wrap="none">
            <a:spAutoFit/>
          </a:bodyPr>
          <a:lstStyle/>
          <a:p>
            <a:r>
              <a:rPr lang="mn-MN" sz="2800" b="1" dirty="0">
                <a:solidFill>
                  <a:schemeClr val="accent1"/>
                </a:solidFill>
              </a:rPr>
              <a:t>Дүгнэлт, зөвлөмж</a:t>
            </a:r>
            <a:endParaRPr lang="en-US" sz="2800" b="1" dirty="0">
              <a:solidFill>
                <a:schemeClr val="accent1"/>
              </a:solidFill>
            </a:endParaRPr>
          </a:p>
        </p:txBody>
      </p:sp>
      <p:sp>
        <p:nvSpPr>
          <p:cNvPr id="3" name="Rectangle 2">
            <a:extLst>
              <a:ext uri="{FF2B5EF4-FFF2-40B4-BE49-F238E27FC236}">
                <a16:creationId xmlns:a16="http://schemas.microsoft.com/office/drawing/2014/main" id="{1C403D81-E804-4A04-98E8-036309F44CCF}"/>
              </a:ext>
            </a:extLst>
          </p:cNvPr>
          <p:cNvSpPr/>
          <p:nvPr/>
        </p:nvSpPr>
        <p:spPr>
          <a:xfrm>
            <a:off x="699582" y="1367340"/>
            <a:ext cx="10978068" cy="4801314"/>
          </a:xfrm>
          <a:prstGeom prst="rect">
            <a:avLst/>
          </a:prstGeom>
        </p:spPr>
        <p:txBody>
          <a:bodyPr wrap="square">
            <a:spAutoFit/>
          </a:bodyPr>
          <a:lstStyle/>
          <a:p>
            <a:pPr algn="just"/>
            <a:r>
              <a:rPr lang="mn-MN" dirty="0"/>
              <a:t>1. </a:t>
            </a:r>
            <a:r>
              <a:rPr lang="mn-MN" dirty="0">
                <a:latin typeface="Times New Roman" panose="02020603050405020304" pitchFamily="18" charset="0"/>
                <a:cs typeface="Times New Roman" panose="02020603050405020304" pitchFamily="18" charset="0"/>
              </a:rPr>
              <a:t>Тусгай зөвшөөрлийн талбайн давхцлын асуудлыг доорх хуулиудад өөрчлөлт оруулах замаар зохицуулах шаардлагатай байна. Ингэхдээ, Австрали улсын Күйнсланд мужийн 2011-2013 онд хуулийн төлсийг бэлтгэсэн туршлага, зохицуулалтын суурь зарчмыг судлан ашиглах боломжтой. Гол нь хоёр салбарын аль алиных нь шууд оролцоо ханган, практик дээр амжилттай хэрэгжиж байгаа сайн жишээнд тулгуурлан хуулийн зохицуулалтыг боловруулсныг анхаарах хэрэгтэй хэмээн зөвлөж байна.  </a:t>
            </a:r>
            <a:endParaRPr lang="en-US"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algn="just"/>
            <a:r>
              <a:rPr lang="mn-MN" dirty="0">
                <a:latin typeface="Times New Roman" panose="02020603050405020304" pitchFamily="18" charset="0"/>
                <a:cs typeface="Times New Roman" panose="02020603050405020304" pitchFamily="18" charset="0"/>
              </a:rPr>
              <a:t>2. Хууль тогтоомжид өөрчлөлт оруулах нь хугацаа шаардагдах тул хуульд өөрчлоөлт оруулахаас гадна сайн дурын зохицуулалтын хүрээнд Газрын тосны тухай хуулийн </a:t>
            </a:r>
            <a:r>
              <a:rPr lang="en-US" dirty="0">
                <a:latin typeface="Times New Roman" panose="02020603050405020304" pitchFamily="18" charset="0"/>
                <a:cs typeface="Times New Roman" panose="02020603050405020304" pitchFamily="18" charset="0"/>
              </a:rPr>
              <a:t>42.3</a:t>
            </a:r>
            <a:r>
              <a:rPr lang="mn-MN" dirty="0">
                <a:latin typeface="Times New Roman" panose="02020603050405020304" pitchFamily="18" charset="0"/>
                <a:cs typeface="Times New Roman" panose="02020603050405020304" pitchFamily="18" charset="0"/>
              </a:rPr>
              <a:t> дах заалтыг үндэслэн талбайн давхцал бүхий тусгай зөвшөөрөл бүхий аж ахуйн нэгжүүд хэрхэн гэрээний үндсэн дээр хамтарч ажиллаж болох талаар зөвлөмж, зааврын шинтэй зохицуулалтыг хийх боломж нээлттэй байна. </a:t>
            </a:r>
          </a:p>
          <a:p>
            <a:pPr algn="just"/>
            <a:r>
              <a:rPr lang="mn-MN" dirty="0">
                <a:latin typeface="Times New Roman" panose="02020603050405020304" pitchFamily="18" charset="0"/>
                <a:cs typeface="Times New Roman" panose="02020603050405020304" pitchFamily="18" charset="0"/>
              </a:rPr>
              <a:t> </a:t>
            </a:r>
          </a:p>
          <a:p>
            <a:pPr algn="just"/>
            <a:r>
              <a:rPr lang="mn-MN" dirty="0">
                <a:latin typeface="Times New Roman" panose="02020603050405020304" pitchFamily="18" charset="0"/>
                <a:cs typeface="Times New Roman" panose="02020603050405020304" pitchFamily="18" charset="0"/>
              </a:rPr>
              <a:t>Австралийн эрх зүйн орчны суурь зарчим нь аль нэг тусгай зөвшөөрлийг цуцлах асуудал ярилгүйгээр тусгай зөвшөөрөл эзэмшигч тус бүрийн шууд оролцоонд тулгуурлан хамгийн багадаа 10-аас багагүй жилийн туршид тогтвортойгоор талуудын үйл ажиллагаа, цаг хугацааны хуваарь, техник, технологи, аюулгүй байдал, байгаль орчны зэрэг бүхий л шаардлагыг бүрэн хангасан байдлаар зохицуулж чадсан байгаагаараа ач холбогдолтой байна.   </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04971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9A62C1-775D-4EA4-B431-7A5DB326A0D0}"/>
              </a:ext>
            </a:extLst>
          </p:cNvPr>
          <p:cNvSpPr/>
          <p:nvPr/>
        </p:nvSpPr>
        <p:spPr>
          <a:xfrm>
            <a:off x="655320" y="365125"/>
            <a:ext cx="5120114" cy="1692794"/>
          </a:xfrm>
          <a:prstGeom prst="rect">
            <a:avLst/>
          </a:prstGeom>
        </p:spPr>
        <p:txBody>
          <a:bodyPr vert="horz" lIns="91440" tIns="45720" rIns="91440" bIns="45720" rtlCol="0" anchor="ctr">
            <a:normAutofit/>
          </a:bodyPr>
          <a:lstStyle/>
          <a:p>
            <a:pPr>
              <a:lnSpc>
                <a:spcPct val="90000"/>
              </a:lnSpc>
              <a:spcBef>
                <a:spcPct val="0"/>
              </a:spcBef>
              <a:spcAft>
                <a:spcPts val="600"/>
              </a:spcAft>
            </a:pPr>
            <a:r>
              <a:rPr lang="mn-MN" sz="3600" b="1" dirty="0">
                <a:solidFill>
                  <a:schemeClr val="accent1"/>
                </a:solidFill>
                <a:latin typeface="Times New Roman" panose="02020603050405020304" pitchFamily="18" charset="0"/>
                <a:ea typeface="+mj-ea"/>
                <a:cs typeface="Times New Roman" panose="02020603050405020304" pitchFamily="18" charset="0"/>
              </a:rPr>
              <a:t>Анхаарал тавьсанд баяралалаа</a:t>
            </a:r>
            <a:endParaRPr lang="en-US" sz="3600" b="1" dirty="0">
              <a:solidFill>
                <a:schemeClr val="accent1"/>
              </a:solidFill>
              <a:latin typeface="Times New Roman" panose="02020603050405020304" pitchFamily="18" charset="0"/>
              <a:ea typeface="+mj-ea"/>
              <a:cs typeface="Times New Roman" panose="02020603050405020304" pitchFamily="18" charset="0"/>
            </a:endParaRPr>
          </a:p>
        </p:txBody>
      </p:sp>
      <p:sp>
        <p:nvSpPr>
          <p:cNvPr id="4" name="Content Placeholder 3"/>
          <p:cNvSpPr>
            <a:spLocks noGrp="1"/>
          </p:cNvSpPr>
          <p:nvPr>
            <p:ph idx="1"/>
          </p:nvPr>
        </p:nvSpPr>
        <p:spPr>
          <a:xfrm>
            <a:off x="-144780" y="2316480"/>
            <a:ext cx="7334474" cy="4317402"/>
          </a:xfrm>
        </p:spPr>
        <p:txBody>
          <a:bodyPr vert="horz" lIns="91440" tIns="45720" rIns="91440" bIns="45720" rtlCol="0">
            <a:normAutofit/>
          </a:bodyPr>
          <a:lstStyle/>
          <a:p>
            <a:pPr indent="0" algn="ctr">
              <a:buNone/>
            </a:pPr>
            <a:endParaRPr lang="mn-MN" b="1" dirty="0"/>
          </a:p>
          <a:p>
            <a:pPr indent="0" algn="ctr">
              <a:buNone/>
            </a:pPr>
            <a:endParaRPr lang="mn-MN" b="1" dirty="0"/>
          </a:p>
          <a:p>
            <a:pPr indent="0" algn="ctr">
              <a:buNone/>
            </a:pPr>
            <a:endParaRPr lang="mn-MN" b="1" dirty="0"/>
          </a:p>
          <a:p>
            <a:pPr indent="0" algn="ctr">
              <a:buNone/>
            </a:pPr>
            <a:r>
              <a:rPr lang="en-US" b="1" dirty="0">
                <a:latin typeface="Times New Roman" panose="02020603050405020304" pitchFamily="18" charset="0"/>
                <a:cs typeface="Times New Roman" panose="02020603050405020304" pitchFamily="18" charset="0"/>
              </a:rPr>
              <a:t>Australia Mongolia Extractives Program</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Phase 2 – AMEP 2</a:t>
            </a:r>
            <a:endParaRPr lang="mn-MN" b="1" dirty="0">
              <a:latin typeface="Times New Roman" panose="02020603050405020304" pitchFamily="18" charset="0"/>
              <a:cs typeface="Times New Roman" panose="02020603050405020304" pitchFamily="18" charset="0"/>
            </a:endParaRPr>
          </a:p>
          <a:p>
            <a:pPr marL="457200"/>
            <a:endParaRPr lang="en-US" sz="1300" dirty="0"/>
          </a:p>
        </p:txBody>
      </p:sp>
      <p:pic>
        <p:nvPicPr>
          <p:cNvPr id="5" name="Picture Placeholder 5" descr="A herd of cattle grazing on a dry grass field&#10;&#10;Description automatically generated">
            <a:extLst>
              <a:ext uri="{FF2B5EF4-FFF2-40B4-BE49-F238E27FC236}">
                <a16:creationId xmlns:a16="http://schemas.microsoft.com/office/drawing/2014/main" id="{C0886206-5123-4F23-BA62-C4BADD133354}"/>
              </a:ext>
            </a:extLst>
          </p:cNvPr>
          <p:cNvPicPr>
            <a:picLocks noChangeAspect="1"/>
          </p:cNvPicPr>
          <p:nvPr/>
        </p:nvPicPr>
        <p:blipFill rotWithShape="1">
          <a:blip r:embed="rId2">
            <a:extLst>
              <a:ext uri="{28A0092B-C50C-407E-A947-70E740481C1C}">
                <a14:useLocalDpi xmlns:a14="http://schemas.microsoft.com/office/drawing/2010/main" val="0"/>
              </a:ext>
            </a:extLst>
          </a:blip>
          <a:srcRect l="27218" r="27215" b="-1"/>
          <a:stretch/>
        </p:blipFill>
        <p:spPr>
          <a:xfrm>
            <a:off x="6964681" y="10"/>
            <a:ext cx="5227317"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422651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9A62C1-775D-4EA4-B431-7A5DB326A0D0}"/>
              </a:ext>
            </a:extLst>
          </p:cNvPr>
          <p:cNvSpPr/>
          <p:nvPr/>
        </p:nvSpPr>
        <p:spPr>
          <a:xfrm>
            <a:off x="673249" y="0"/>
            <a:ext cx="3916680" cy="1219200"/>
          </a:xfrm>
          <a:prstGeom prst="rect">
            <a:avLst/>
          </a:prstGeom>
        </p:spPr>
        <p:txBody>
          <a:bodyPr vert="horz" lIns="91440" tIns="45720" rIns="91440" bIns="45720" rtlCol="0" anchor="ctr">
            <a:normAutofit/>
          </a:bodyPr>
          <a:lstStyle/>
          <a:p>
            <a:pPr>
              <a:lnSpc>
                <a:spcPct val="90000"/>
              </a:lnSpc>
              <a:spcBef>
                <a:spcPct val="0"/>
              </a:spcBef>
              <a:spcAft>
                <a:spcPts val="600"/>
              </a:spcAft>
            </a:pPr>
            <a:r>
              <a:rPr lang="mn-MN" sz="3600" b="1" dirty="0">
                <a:latin typeface="+mj-lt"/>
                <a:ea typeface="+mj-ea"/>
                <a:cs typeface="+mj-cs"/>
              </a:rPr>
              <a:t>Танилцуулга</a:t>
            </a:r>
            <a:endParaRPr lang="en-US" sz="3600" b="1" dirty="0">
              <a:latin typeface="+mj-lt"/>
              <a:ea typeface="+mj-ea"/>
              <a:cs typeface="+mj-cs"/>
            </a:endParaRPr>
          </a:p>
        </p:txBody>
      </p:sp>
      <p:sp>
        <p:nvSpPr>
          <p:cNvPr id="4" name="Content Placeholder 3"/>
          <p:cNvSpPr>
            <a:spLocks noGrp="1"/>
          </p:cNvSpPr>
          <p:nvPr>
            <p:ph idx="1"/>
          </p:nvPr>
        </p:nvSpPr>
        <p:spPr>
          <a:xfrm>
            <a:off x="0" y="788897"/>
            <a:ext cx="11994776" cy="5943599"/>
          </a:xfrm>
        </p:spPr>
        <p:txBody>
          <a:bodyPr vert="horz" lIns="91440" tIns="45720" rIns="91440" bIns="45720" rtlCol="0">
            <a:normAutofit fontScale="62500" lnSpcReduction="20000"/>
          </a:bodyPr>
          <a:lstStyle/>
          <a:p>
            <a:pPr marL="457200"/>
            <a:endParaRPr lang="en-US" sz="1300" dirty="0">
              <a:solidFill>
                <a:schemeClr val="tx1"/>
              </a:solidFill>
            </a:endParaRPr>
          </a:p>
          <a:p>
            <a:pPr marL="914400" lvl="1"/>
            <a:r>
              <a:rPr lang="mn-MN" u="sng" dirty="0">
                <a:solidFill>
                  <a:schemeClr val="tx1"/>
                </a:solidFill>
                <a:latin typeface="Times New Roman" panose="02020603050405020304" pitchFamily="18" charset="0"/>
                <a:cs typeface="Times New Roman" panose="02020603050405020304" pitchFamily="18" charset="0"/>
              </a:rPr>
              <a:t>Хугацаа: 2020.05-06 сар</a:t>
            </a:r>
            <a:r>
              <a:rPr lang="en-US" u="sng" dirty="0">
                <a:solidFill>
                  <a:schemeClr val="tx1"/>
                </a:solidFill>
                <a:latin typeface="Times New Roman" panose="02020603050405020304" pitchFamily="18" charset="0"/>
                <a:cs typeface="Times New Roman" panose="02020603050405020304" pitchFamily="18" charset="0"/>
              </a:rPr>
              <a:t> (</a:t>
            </a:r>
            <a:r>
              <a:rPr lang="mn-MN" u="sng" dirty="0">
                <a:solidFill>
                  <a:schemeClr val="tx1"/>
                </a:solidFill>
                <a:latin typeface="Times New Roman" panose="02020603050405020304" pitchFamily="18" charset="0"/>
                <a:cs typeface="Times New Roman" panose="02020603050405020304" pitchFamily="18" charset="0"/>
              </a:rPr>
              <a:t>15 хоног</a:t>
            </a:r>
            <a:r>
              <a:rPr lang="en-US" u="sng" dirty="0">
                <a:solidFill>
                  <a:schemeClr val="tx1"/>
                </a:solidFill>
                <a:latin typeface="Times New Roman" panose="02020603050405020304" pitchFamily="18" charset="0"/>
                <a:cs typeface="Times New Roman" panose="02020603050405020304" pitchFamily="18" charset="0"/>
              </a:rPr>
              <a:t>)</a:t>
            </a:r>
            <a:endParaRPr lang="mn-MN" u="sng" dirty="0">
              <a:solidFill>
                <a:schemeClr val="tx1"/>
              </a:solidFill>
              <a:latin typeface="Times New Roman" panose="02020603050405020304" pitchFamily="18" charset="0"/>
              <a:cs typeface="Times New Roman" panose="02020603050405020304" pitchFamily="18" charset="0"/>
            </a:endParaRPr>
          </a:p>
          <a:p>
            <a:pPr marL="914400" lvl="1"/>
            <a:endParaRPr lang="en-US" u="sng" dirty="0">
              <a:solidFill>
                <a:schemeClr val="tx1"/>
              </a:solidFill>
              <a:latin typeface="Times New Roman" panose="02020603050405020304" pitchFamily="18" charset="0"/>
              <a:cs typeface="Times New Roman" panose="02020603050405020304" pitchFamily="18" charset="0"/>
            </a:endParaRPr>
          </a:p>
          <a:p>
            <a:pPr marL="914400" lvl="1"/>
            <a:r>
              <a:rPr lang="mn-MN" b="1" u="sng" dirty="0">
                <a:latin typeface="Times New Roman" panose="02020603050405020304" pitchFamily="18" charset="0"/>
                <a:cs typeface="Times New Roman" panose="02020603050405020304" pitchFamily="18" charset="0"/>
              </a:rPr>
              <a:t>Эх сурвалж</a:t>
            </a:r>
          </a:p>
          <a:p>
            <a:pPr marL="914400" lvl="1"/>
            <a:endParaRPr lang="mn-MN" sz="1800" u="sng" dirty="0">
              <a:solidFill>
                <a:schemeClr val="tx1"/>
              </a:solidFill>
              <a:latin typeface="Times New Roman" panose="02020603050405020304" pitchFamily="18" charset="0"/>
              <a:cs typeface="Times New Roman" panose="02020603050405020304" pitchFamily="18" charset="0"/>
            </a:endParaRPr>
          </a:p>
          <a:p>
            <a:pPr marL="1371600" lvl="2"/>
            <a:r>
              <a:rPr lang="en-US" sz="1800" dirty="0" err="1">
                <a:solidFill>
                  <a:schemeClr val="tx1"/>
                </a:solidFill>
                <a:latin typeface="Times New Roman" panose="02020603050405020304" pitchFamily="18" charset="0"/>
                <a:cs typeface="Times New Roman" panose="02020603050405020304" pitchFamily="18" charset="0"/>
              </a:rPr>
              <a:t>Монгол</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Улсын</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бодлог</a:t>
            </a:r>
            <a:r>
              <a:rPr lang="mn-MN" sz="1800" dirty="0">
                <a:solidFill>
                  <a:schemeClr val="tx1"/>
                </a:solidFill>
                <a:latin typeface="Times New Roman" panose="02020603050405020304" pitchFamily="18" charset="0"/>
                <a:cs typeface="Times New Roman" panose="02020603050405020304" pitchFamily="18" charset="0"/>
              </a:rPr>
              <a:t>ын бичиг баримтууд </a:t>
            </a:r>
          </a:p>
          <a:p>
            <a:pPr marL="1828800" lvl="3"/>
            <a:r>
              <a:rPr lang="mn-MN" dirty="0">
                <a:latin typeface="Times New Roman" panose="02020603050405020304" pitchFamily="18" charset="0"/>
                <a:cs typeface="Times New Roman" panose="02020603050405020304" pitchFamily="18" charset="0"/>
              </a:rPr>
              <a:t>Төрөөс газрын тосны салбарт 2017 он хүртэл баримтлах бодлого</a:t>
            </a:r>
          </a:p>
          <a:p>
            <a:pPr marL="1828800" lvl="3"/>
            <a:r>
              <a:rPr lang="mn-MN" u="sng" dirty="0">
                <a:solidFill>
                  <a:srgbClr val="00B0F0"/>
                </a:solidFill>
                <a:latin typeface="Times New Roman" panose="02020603050405020304" pitchFamily="18" charset="0"/>
                <a:cs typeface="Times New Roman" panose="02020603050405020304" pitchFamily="18" charset="0"/>
              </a:rPr>
              <a:t>Төрөөс газрын тосны салбарыг хөгжүүлэх талаар 2027 он хүртэл баримтлах бодлого</a:t>
            </a:r>
          </a:p>
          <a:p>
            <a:pPr marL="1828800" lvl="3"/>
            <a:endParaRPr lang="en-US" dirty="0">
              <a:latin typeface="Times New Roman" panose="02020603050405020304" pitchFamily="18" charset="0"/>
              <a:cs typeface="Times New Roman" panose="02020603050405020304" pitchFamily="18" charset="0"/>
            </a:endParaRPr>
          </a:p>
          <a:p>
            <a:pPr marL="1828800" lvl="3"/>
            <a:r>
              <a:rPr lang="mn-MN" dirty="0">
                <a:latin typeface="Times New Roman" panose="02020603050405020304" pitchFamily="18" charset="0"/>
                <a:cs typeface="Times New Roman" panose="02020603050405020304" pitchFamily="18" charset="0"/>
              </a:rPr>
              <a:t>Алсын Хараа 2050</a:t>
            </a:r>
            <a:endParaRPr lang="en-US" dirty="0">
              <a:latin typeface="Times New Roman" panose="02020603050405020304" pitchFamily="18" charset="0"/>
              <a:cs typeface="Times New Roman" panose="02020603050405020304" pitchFamily="18" charset="0"/>
            </a:endParaRPr>
          </a:p>
          <a:p>
            <a:pPr marL="1828800" lvl="3"/>
            <a:r>
              <a:rPr lang="en-US" sz="1800" dirty="0" err="1">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Монгол</a:t>
            </a:r>
            <a:r>
              <a:rPr lang="en-US" sz="1800" dirty="0">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 </a:t>
            </a:r>
            <a:r>
              <a:rPr lang="en-US" sz="1800" dirty="0" err="1">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Улсыг</a:t>
            </a:r>
            <a:r>
              <a:rPr lang="en-US" sz="1800" dirty="0">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 2021-2025 </a:t>
            </a:r>
            <a:r>
              <a:rPr lang="en-US" sz="1800" dirty="0" err="1">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онд</a:t>
            </a:r>
            <a:r>
              <a:rPr lang="en-US" sz="1800" dirty="0">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 </a:t>
            </a:r>
            <a:r>
              <a:rPr lang="en-US" sz="1800" dirty="0" err="1">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хөгжүүлэх</a:t>
            </a:r>
            <a:r>
              <a:rPr lang="en-US" sz="1800" dirty="0">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 </a:t>
            </a:r>
            <a:r>
              <a:rPr lang="en-US" sz="1800" dirty="0" err="1">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таван</a:t>
            </a:r>
            <a:r>
              <a:rPr lang="en-US" sz="1800" dirty="0">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 </a:t>
            </a:r>
            <a:r>
              <a:rPr lang="en-US" sz="1800" dirty="0" err="1">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жилийн</a:t>
            </a:r>
            <a:r>
              <a:rPr lang="en-US" sz="1800" dirty="0">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 </a:t>
            </a:r>
            <a:r>
              <a:rPr lang="en-US" sz="1800" dirty="0" err="1">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үндсэн</a:t>
            </a:r>
            <a:r>
              <a:rPr lang="en-US" sz="1800" dirty="0">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 </a:t>
            </a:r>
            <a:r>
              <a:rPr lang="en-US" sz="1800" dirty="0" err="1">
                <a:solidFill>
                  <a:srgbClr val="FF0000"/>
                </a:solidFill>
                <a:effectLst/>
                <a:latin typeface="Times New Roman" panose="02020603050405020304" pitchFamily="18" charset="0"/>
                <a:ea typeface="Verdana" panose="020B0604030504040204" pitchFamily="34" charset="0"/>
                <a:cs typeface="Times New Roman" panose="02020603050405020304" pitchFamily="18" charset="0"/>
              </a:rPr>
              <a:t>чиглэл</a:t>
            </a:r>
            <a:endParaRPr lang="en-US" dirty="0">
              <a:solidFill>
                <a:srgbClr val="FF0000"/>
              </a:solidFill>
              <a:latin typeface="Times New Roman" panose="02020603050405020304" pitchFamily="18" charset="0"/>
              <a:cs typeface="Times New Roman" panose="02020603050405020304" pitchFamily="18" charset="0"/>
            </a:endParaRPr>
          </a:p>
          <a:p>
            <a:pPr marL="1828800" lvl="3"/>
            <a:r>
              <a:rPr lang="mn-MN" dirty="0">
                <a:latin typeface="Times New Roman" panose="02020603050405020304" pitchFamily="18" charset="0"/>
                <a:cs typeface="Times New Roman" panose="02020603050405020304" pitchFamily="18" charset="0"/>
              </a:rPr>
              <a:t>Засгийн газрын 2016-2020 оны үйл ажиллагааны мөрийн хөтөлбөр </a:t>
            </a:r>
            <a:endParaRPr lang="en-US" dirty="0">
              <a:latin typeface="Times New Roman" panose="02020603050405020304" pitchFamily="18" charset="0"/>
              <a:cs typeface="Times New Roman" panose="02020603050405020304" pitchFamily="18" charset="0"/>
            </a:endParaRPr>
          </a:p>
          <a:p>
            <a:pPr lvl="4" indent="0">
              <a:buNone/>
            </a:pPr>
            <a:r>
              <a:rPr lang="mn-MN" dirty="0">
                <a:solidFill>
                  <a:srgbClr val="FF0000"/>
                </a:solidFill>
                <a:latin typeface="Times New Roman" panose="02020603050405020304" pitchFamily="18" charset="0"/>
                <a:cs typeface="Times New Roman" panose="02020603050405020304" pitchFamily="18" charset="0"/>
              </a:rPr>
              <a:t>Засгийн газрын 20</a:t>
            </a:r>
            <a:r>
              <a:rPr lang="en-US" dirty="0">
                <a:solidFill>
                  <a:srgbClr val="FF0000"/>
                </a:solidFill>
                <a:latin typeface="Times New Roman" panose="02020603050405020304" pitchFamily="18" charset="0"/>
                <a:cs typeface="Times New Roman" panose="02020603050405020304" pitchFamily="18" charset="0"/>
              </a:rPr>
              <a:t>20</a:t>
            </a:r>
            <a:r>
              <a:rPr lang="mn-MN" dirty="0">
                <a:solidFill>
                  <a:srgbClr val="FF0000"/>
                </a:solidFill>
                <a:latin typeface="Times New Roman" panose="02020603050405020304" pitchFamily="18" charset="0"/>
                <a:cs typeface="Times New Roman" panose="02020603050405020304" pitchFamily="18" charset="0"/>
              </a:rPr>
              <a:t>-202</a:t>
            </a:r>
            <a:r>
              <a:rPr lang="en-US" dirty="0">
                <a:solidFill>
                  <a:srgbClr val="FF0000"/>
                </a:solidFill>
                <a:latin typeface="Times New Roman" panose="02020603050405020304" pitchFamily="18" charset="0"/>
                <a:cs typeface="Times New Roman" panose="02020603050405020304" pitchFamily="18" charset="0"/>
              </a:rPr>
              <a:t>4</a:t>
            </a:r>
            <a:r>
              <a:rPr lang="mn-MN" dirty="0">
                <a:solidFill>
                  <a:srgbClr val="FF0000"/>
                </a:solidFill>
                <a:latin typeface="Times New Roman" panose="02020603050405020304" pitchFamily="18" charset="0"/>
                <a:cs typeface="Times New Roman" panose="02020603050405020304" pitchFamily="18" charset="0"/>
              </a:rPr>
              <a:t> оны үйл ажиллагааны мөрийн хөтөлбөр </a:t>
            </a:r>
            <a:endParaRPr lang="mn-MN" dirty="0">
              <a:latin typeface="Times New Roman" panose="02020603050405020304" pitchFamily="18" charset="0"/>
              <a:cs typeface="Times New Roman" panose="02020603050405020304" pitchFamily="18" charset="0"/>
            </a:endParaRPr>
          </a:p>
          <a:p>
            <a:pPr marL="1828800" lvl="3"/>
            <a:endParaRPr lang="en-US" dirty="0">
              <a:latin typeface="Times New Roman" panose="02020603050405020304" pitchFamily="18" charset="0"/>
              <a:cs typeface="Times New Roman" panose="02020603050405020304" pitchFamily="18" charset="0"/>
            </a:endParaRPr>
          </a:p>
          <a:p>
            <a:pPr marL="1828800" lvl="3"/>
            <a:r>
              <a:rPr lang="mn-MN" dirty="0">
                <a:latin typeface="Times New Roman" panose="02020603050405020304" pitchFamily="18" charset="0"/>
                <a:cs typeface="Times New Roman" panose="02020603050405020304" pitchFamily="18" charset="0"/>
              </a:rPr>
              <a:t>Гурван тулгуурт хөгжлийн бодлого</a:t>
            </a:r>
          </a:p>
          <a:p>
            <a:pPr marL="1828800" lvl="3"/>
            <a:r>
              <a:rPr lang="en-US" dirty="0" err="1">
                <a:latin typeface="Times New Roman" panose="02020603050405020304" pitchFamily="18" charset="0"/>
                <a:cs typeface="Times New Roman" panose="02020603050405020304" pitchFamily="18" charset="0"/>
              </a:rPr>
              <a:t>Ногоон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хөгжлийн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бодлого</a:t>
            </a:r>
            <a:endParaRPr lang="mn-MN" dirty="0">
              <a:latin typeface="Times New Roman" panose="02020603050405020304" pitchFamily="18" charset="0"/>
              <a:cs typeface="Times New Roman" panose="02020603050405020304" pitchFamily="18" charset="0"/>
            </a:endParaRPr>
          </a:p>
          <a:p>
            <a:pPr marL="1828800" lvl="3"/>
            <a:r>
              <a:rPr lang="en-US" dirty="0" err="1">
                <a:latin typeface="Times New Roman" panose="02020603050405020304" pitchFamily="18" charset="0"/>
                <a:cs typeface="Times New Roman" panose="02020603050405020304" pitchFamily="18" charset="0"/>
              </a:rPr>
              <a:t>Агаар</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орчны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бохирдлыг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бууруулах</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үндэсний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хөтөлбөр</a:t>
            </a:r>
            <a:endParaRPr lang="mn-MN" dirty="0">
              <a:latin typeface="Times New Roman" panose="02020603050405020304" pitchFamily="18" charset="0"/>
              <a:cs typeface="Times New Roman" panose="02020603050405020304" pitchFamily="18" charset="0"/>
            </a:endParaRPr>
          </a:p>
          <a:p>
            <a:pPr marL="1828800" lvl="3"/>
            <a:r>
              <a:rPr lang="en-US" dirty="0" err="1">
                <a:latin typeface="Times New Roman" panose="02020603050405020304" pitchFamily="18" charset="0"/>
                <a:cs typeface="Times New Roman" panose="02020603050405020304" pitchFamily="18" charset="0"/>
              </a:rPr>
              <a:t>Хүнд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үйлдвэрийн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хөгжлийн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үндэсний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хөтөлбөр</a:t>
            </a:r>
            <a:endParaRPr lang="en-US" dirty="0">
              <a:latin typeface="Times New Roman" panose="02020603050405020304" pitchFamily="18" charset="0"/>
              <a:cs typeface="Times New Roman" panose="02020603050405020304" pitchFamily="18" charset="0"/>
            </a:endParaRPr>
          </a:p>
          <a:p>
            <a:pPr marL="1828800" lvl="3"/>
            <a:endParaRPr lang="mn-MN" dirty="0">
              <a:latin typeface="Times New Roman" panose="02020603050405020304" pitchFamily="18" charset="0"/>
              <a:cs typeface="Times New Roman" panose="02020603050405020304" pitchFamily="18" charset="0"/>
            </a:endParaRPr>
          </a:p>
          <a:p>
            <a:pPr marL="1371600" lvl="2"/>
            <a:r>
              <a:rPr lang="mn-MN" sz="1800" dirty="0">
                <a:solidFill>
                  <a:schemeClr val="tx1"/>
                </a:solidFill>
                <a:latin typeface="Times New Roman" panose="02020603050405020304" pitchFamily="18" charset="0"/>
                <a:cs typeface="Times New Roman" panose="02020603050405020304" pitchFamily="18" charset="0"/>
              </a:rPr>
              <a:t>Монгол Улсын хуулиуд </a:t>
            </a:r>
          </a:p>
          <a:p>
            <a:pPr marL="1828800" lvl="3"/>
            <a:r>
              <a:rPr lang="mn-MN" u="sng" dirty="0">
                <a:solidFill>
                  <a:srgbClr val="00B0F0"/>
                </a:solidFill>
                <a:latin typeface="Times New Roman" panose="02020603050405020304" pitchFamily="18" charset="0"/>
                <a:cs typeface="Times New Roman" panose="02020603050405020304" pitchFamily="18" charset="0"/>
              </a:rPr>
              <a:t>ГТТХ, АМТТХ, </a:t>
            </a:r>
            <a:r>
              <a:rPr lang="mn-MN" dirty="0">
                <a:solidFill>
                  <a:schemeClr val="tx2"/>
                </a:solidFill>
                <a:latin typeface="Times New Roman" panose="02020603050405020304" pitchFamily="18" charset="0"/>
                <a:cs typeface="Times New Roman" panose="02020603050405020304" pitchFamily="18" charset="0"/>
              </a:rPr>
              <a:t>ТТАМТХ, ЦЭТХ, Газрын хэвлийн тухай хууль, </a:t>
            </a:r>
            <a:endParaRPr lang="en-US" dirty="0">
              <a:solidFill>
                <a:schemeClr val="tx2"/>
              </a:solidFill>
              <a:latin typeface="Times New Roman" panose="02020603050405020304" pitchFamily="18" charset="0"/>
              <a:cs typeface="Times New Roman" panose="02020603050405020304" pitchFamily="18" charset="0"/>
            </a:endParaRPr>
          </a:p>
          <a:p>
            <a:pPr marL="1371600" lvl="2"/>
            <a:r>
              <a:rPr lang="mn-MN" sz="1800" dirty="0">
                <a:solidFill>
                  <a:schemeClr val="tx1"/>
                </a:solidFill>
                <a:latin typeface="Times New Roman" panose="02020603050405020304" pitchFamily="18" charset="0"/>
                <a:cs typeface="Times New Roman" panose="02020603050405020304" pitchFamily="18" charset="0"/>
              </a:rPr>
              <a:t>Засгийн газрын тогтоол </a:t>
            </a:r>
          </a:p>
          <a:p>
            <a:pPr marL="1828800" lvl="3"/>
            <a:r>
              <a:rPr lang="mn-MN" dirty="0">
                <a:latin typeface="Times New Roman" panose="02020603050405020304" pitchFamily="18" charset="0"/>
                <a:cs typeface="Times New Roman" panose="02020603050405020304" pitchFamily="18" charset="0"/>
              </a:rPr>
              <a:t>Засгийн газрын 2015 оны 295 дугаар тогтоол: “</a:t>
            </a:r>
            <a:r>
              <a:rPr lang="en-US" u="sng" dirty="0" err="1">
                <a:solidFill>
                  <a:srgbClr val="00B0F0"/>
                </a:solidFill>
                <a:latin typeface="Times New Roman" panose="02020603050405020304" pitchFamily="18" charset="0"/>
                <a:cs typeface="Times New Roman" panose="02020603050405020304" pitchFamily="18" charset="0"/>
              </a:rPr>
              <a:t>Уламжлалт</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бус</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газрын</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тосны</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хайгуул</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ашиглалттай</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холбогдсон</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харилцааг</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зохицуулах</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тухай</a:t>
            </a:r>
            <a:r>
              <a:rPr lang="en-US" u="sng" dirty="0">
                <a:solidFill>
                  <a:srgbClr val="00B0F0"/>
                </a:solidFill>
                <a:latin typeface="Times New Roman" panose="02020603050405020304" pitchFamily="18" charset="0"/>
                <a:cs typeface="Times New Roman" panose="02020603050405020304" pitchFamily="18" charset="0"/>
              </a:rPr>
              <a:t> </a:t>
            </a:r>
            <a:r>
              <a:rPr lang="en-US" u="sng" dirty="0" err="1">
                <a:solidFill>
                  <a:srgbClr val="00B0F0"/>
                </a:solidFill>
                <a:latin typeface="Times New Roman" panose="02020603050405020304" pitchFamily="18" charset="0"/>
                <a:cs typeface="Times New Roman" panose="02020603050405020304" pitchFamily="18" charset="0"/>
              </a:rPr>
              <a:t>журам</a:t>
            </a:r>
            <a:r>
              <a:rPr lang="mn-MN" dirty="0">
                <a:latin typeface="Times New Roman" panose="02020603050405020304" pitchFamily="18" charset="0"/>
                <a:cs typeface="Times New Roman" panose="02020603050405020304" pitchFamily="18" charset="0"/>
              </a:rPr>
              <a:t>” </a:t>
            </a:r>
            <a:endParaRPr lang="mn-MN" dirty="0">
              <a:solidFill>
                <a:schemeClr val="tx1"/>
              </a:solidFill>
              <a:latin typeface="Times New Roman" panose="02020603050405020304" pitchFamily="18" charset="0"/>
              <a:cs typeface="Times New Roman" panose="02020603050405020304" pitchFamily="18" charset="0"/>
            </a:endParaRPr>
          </a:p>
          <a:p>
            <a:pPr marL="1371600" lvl="2"/>
            <a:endParaRPr lang="mn-MN" sz="1800" dirty="0">
              <a:solidFill>
                <a:schemeClr val="tx1"/>
              </a:solidFill>
              <a:latin typeface="Times New Roman" panose="02020603050405020304" pitchFamily="18" charset="0"/>
              <a:cs typeface="Times New Roman" panose="02020603050405020304" pitchFamily="18" charset="0"/>
            </a:endParaRPr>
          </a:p>
          <a:p>
            <a:pPr marL="1371600" lvl="2"/>
            <a:r>
              <a:rPr lang="en-US" sz="1800" dirty="0" err="1">
                <a:solidFill>
                  <a:schemeClr val="tx1"/>
                </a:solidFill>
                <a:latin typeface="Times New Roman" panose="02020603050405020304" pitchFamily="18" charset="0"/>
                <a:cs typeface="Times New Roman" panose="02020603050405020304" pitchFamily="18" charset="0"/>
              </a:rPr>
              <a:t>Австрали</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err="1">
                <a:solidFill>
                  <a:schemeClr val="tx1"/>
                </a:solidFill>
                <a:latin typeface="Times New Roman" panose="02020603050405020304" pitchFamily="18" charset="0"/>
                <a:cs typeface="Times New Roman" panose="02020603050405020304" pitchFamily="18" charset="0"/>
              </a:rPr>
              <a:t>Күйнсланд</a:t>
            </a:r>
            <a:r>
              <a:rPr lang="en-US" sz="1800" dirty="0">
                <a:solidFill>
                  <a:schemeClr val="tx1"/>
                </a:solidFill>
                <a:latin typeface="Times New Roman" panose="02020603050405020304" pitchFamily="18" charset="0"/>
                <a:cs typeface="Times New Roman" panose="02020603050405020304" pitchFamily="18" charset="0"/>
              </a:rPr>
              <a:t>)-</a:t>
            </a:r>
            <a:r>
              <a:rPr lang="en-US" sz="1800" dirty="0" err="1">
                <a:solidFill>
                  <a:schemeClr val="tx1"/>
                </a:solidFill>
                <a:latin typeface="Times New Roman" panose="02020603050405020304" pitchFamily="18" charset="0"/>
                <a:cs typeface="Times New Roman" panose="02020603050405020304" pitchFamily="18" charset="0"/>
              </a:rPr>
              <a:t>ийн</a:t>
            </a:r>
            <a:r>
              <a:rPr lang="en-US" sz="1800" dirty="0">
                <a:solidFill>
                  <a:schemeClr val="tx1"/>
                </a:solidFill>
                <a:latin typeface="Times New Roman" panose="02020603050405020304" pitchFamily="18" charset="0"/>
                <a:cs typeface="Times New Roman" panose="02020603050405020304" pitchFamily="18" charset="0"/>
              </a:rPr>
              <a:t> </a:t>
            </a:r>
            <a:r>
              <a:rPr lang="mn-MN" sz="1800" dirty="0">
                <a:solidFill>
                  <a:schemeClr val="tx1"/>
                </a:solidFill>
                <a:latin typeface="Times New Roman" panose="02020603050405020304" pitchFamily="18" charset="0"/>
                <a:cs typeface="Times New Roman" panose="02020603050405020304" pitchFamily="18" charset="0"/>
              </a:rPr>
              <a:t>хууль </a:t>
            </a:r>
            <a:endParaRPr lang="en-US" sz="1800" dirty="0">
              <a:solidFill>
                <a:schemeClr val="tx1"/>
              </a:solidFill>
              <a:latin typeface="Times New Roman" panose="02020603050405020304" pitchFamily="18" charset="0"/>
              <a:cs typeface="Times New Roman" panose="02020603050405020304" pitchFamily="18" charset="0"/>
            </a:endParaRPr>
          </a:p>
          <a:p>
            <a:pPr marL="1828800" lvl="3"/>
            <a:r>
              <a:rPr lang="en-US" dirty="0">
                <a:solidFill>
                  <a:srgbClr val="00B0F0"/>
                </a:solidFill>
                <a:latin typeface="Times New Roman" panose="02020603050405020304" pitchFamily="18" charset="0"/>
                <a:cs typeface="Times New Roman" panose="02020603050405020304" pitchFamily="18" charset="0"/>
              </a:rPr>
              <a:t>Mineral and Energy Resources (Common Provisions) Act 2014 (Queensland) </a:t>
            </a:r>
            <a:endParaRPr lang="mn-MN" dirty="0">
              <a:solidFill>
                <a:srgbClr val="00B0F0"/>
              </a:solidFill>
              <a:latin typeface="Times New Roman" panose="02020603050405020304" pitchFamily="18" charset="0"/>
              <a:cs typeface="Times New Roman" panose="02020603050405020304" pitchFamily="18" charset="0"/>
            </a:endParaRPr>
          </a:p>
          <a:p>
            <a:pPr marL="1371600" lvl="2"/>
            <a:r>
              <a:rPr lang="mn-MN" sz="1800" dirty="0">
                <a:solidFill>
                  <a:schemeClr val="tx1"/>
                </a:solidFill>
                <a:latin typeface="Times New Roman" panose="02020603050405020304" pitchFamily="18" charset="0"/>
                <a:cs typeface="Times New Roman" panose="02020603050405020304" pitchFamily="18" charset="0"/>
              </a:rPr>
              <a:t>Газрын авлага </a:t>
            </a:r>
            <a:endParaRPr lang="en-US" sz="1800" dirty="0">
              <a:solidFill>
                <a:schemeClr val="tx1"/>
              </a:solidFill>
              <a:latin typeface="Times New Roman" panose="02020603050405020304" pitchFamily="18" charset="0"/>
              <a:cs typeface="Times New Roman" panose="02020603050405020304" pitchFamily="18" charset="0"/>
            </a:endParaRPr>
          </a:p>
          <a:p>
            <a:pPr marL="1828800" lvl="3"/>
            <a:r>
              <a:rPr lang="en-US" dirty="0">
                <a:solidFill>
                  <a:srgbClr val="00B0F0"/>
                </a:solidFill>
                <a:latin typeface="Times New Roman" panose="02020603050405020304" pitchFamily="18" charset="0"/>
                <a:cs typeface="Times New Roman" panose="02020603050405020304" pitchFamily="18" charset="0"/>
              </a:rPr>
              <a:t>Overlapping Tenure Industry Guide: A Guide to Queensland’s Coal and Coal Seam Gas Overlapping Tenure Framework, 2016</a:t>
            </a:r>
            <a:endParaRPr lang="mn-MN" dirty="0">
              <a:solidFill>
                <a:srgbClr val="00B0F0"/>
              </a:solidFill>
              <a:latin typeface="Times New Roman" panose="02020603050405020304" pitchFamily="18" charset="0"/>
              <a:cs typeface="Times New Roman" panose="02020603050405020304" pitchFamily="18" charset="0"/>
            </a:endParaRPr>
          </a:p>
          <a:p>
            <a:pPr marL="1371600" lvl="2"/>
            <a:r>
              <a:rPr lang="mn-MN" sz="1800" dirty="0">
                <a:solidFill>
                  <a:schemeClr val="tx1"/>
                </a:solidFill>
                <a:latin typeface="Times New Roman" panose="02020603050405020304" pitchFamily="18" charset="0"/>
                <a:cs typeface="Times New Roman" panose="02020603050405020304" pitchFamily="18" charset="0"/>
              </a:rPr>
              <a:t>Ажлын хэсгийн тайлан </a:t>
            </a:r>
            <a:endParaRPr lang="en-US" sz="1800" dirty="0">
              <a:solidFill>
                <a:schemeClr val="tx1"/>
              </a:solidFill>
              <a:latin typeface="Times New Roman" panose="02020603050405020304" pitchFamily="18" charset="0"/>
              <a:cs typeface="Times New Roman" panose="02020603050405020304" pitchFamily="18" charset="0"/>
            </a:endParaRPr>
          </a:p>
          <a:p>
            <a:pPr marL="1828800" lvl="3"/>
            <a:r>
              <a:rPr lang="en-US" dirty="0">
                <a:solidFill>
                  <a:srgbClr val="00B0F0"/>
                </a:solidFill>
                <a:latin typeface="Times New Roman" panose="02020603050405020304" pitchFamily="18" charset="0"/>
                <a:cs typeface="Times New Roman" panose="02020603050405020304" pitchFamily="18" charset="0"/>
              </a:rPr>
              <a:t>Maximizing Utilization of Queensland’s Coal and Coal Seam Gas Resources: A New Approach to Overlapping Tenure in Queensland, 2012</a:t>
            </a:r>
            <a:endParaRPr lang="mn-MN" dirty="0">
              <a:solidFill>
                <a:srgbClr val="00B0F0"/>
              </a:solidFill>
              <a:latin typeface="Times New Roman" panose="02020603050405020304" pitchFamily="18" charset="0"/>
              <a:cs typeface="Times New Roman" panose="02020603050405020304" pitchFamily="18" charset="0"/>
            </a:endParaRPr>
          </a:p>
          <a:p>
            <a:pPr marL="914400" lvl="1"/>
            <a:endParaRPr lang="mn-MN" sz="1800" u="sng" dirty="0">
              <a:solidFill>
                <a:schemeClr val="tx1"/>
              </a:solidFill>
              <a:latin typeface="Times New Roman" panose="02020603050405020304" pitchFamily="18" charset="0"/>
              <a:cs typeface="Times New Roman" panose="02020603050405020304" pitchFamily="18" charset="0"/>
            </a:endParaRPr>
          </a:p>
          <a:p>
            <a:pPr marL="1371600" lvl="2"/>
            <a:endParaRPr lang="mn-MN" sz="1600" dirty="0">
              <a:solidFill>
                <a:schemeClr val="tx1"/>
              </a:solidFill>
            </a:endParaRPr>
          </a:p>
        </p:txBody>
      </p:sp>
    </p:spTree>
    <p:extLst>
      <p:ext uri="{BB962C8B-B14F-4D97-AF65-F5344CB8AC3E}">
        <p14:creationId xmlns:p14="http://schemas.microsoft.com/office/powerpoint/2010/main" val="2584147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F0EA8BD-A303-467A-9A18-5719D0D5CACB}"/>
              </a:ext>
            </a:extLst>
          </p:cNvPr>
          <p:cNvGraphicFramePr>
            <a:graphicFrameLocks noGrp="1"/>
          </p:cNvGraphicFramePr>
          <p:nvPr>
            <p:ph idx="1"/>
            <p:extLst>
              <p:ext uri="{D42A27DB-BD31-4B8C-83A1-F6EECF244321}">
                <p14:modId xmlns:p14="http://schemas.microsoft.com/office/powerpoint/2010/main" val="894108358"/>
              </p:ext>
            </p:extLst>
          </p:nvPr>
        </p:nvGraphicFramePr>
        <p:xfrm>
          <a:off x="663388" y="1824012"/>
          <a:ext cx="10690410" cy="481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C6CEFDA3-8F5B-4D86-846E-CCAFBC946FD4}"/>
              </a:ext>
            </a:extLst>
          </p:cNvPr>
          <p:cNvSpPr txBox="1"/>
          <p:nvPr/>
        </p:nvSpPr>
        <p:spPr>
          <a:xfrm>
            <a:off x="726140" y="219372"/>
            <a:ext cx="11134165" cy="800219"/>
          </a:xfrm>
          <a:prstGeom prst="rect">
            <a:avLst/>
          </a:prstGeom>
          <a:noFill/>
        </p:spPr>
        <p:txBody>
          <a:bodyPr wrap="square" rtlCol="0">
            <a:spAutoFit/>
          </a:bodyPr>
          <a:lstStyle/>
          <a:p>
            <a:r>
              <a:rPr lang="mn-MN" sz="2800" b="1" dirty="0">
                <a:solidFill>
                  <a:schemeClr val="accent1"/>
                </a:solidFill>
              </a:rPr>
              <a:t>Эрх зүйн орчнуудын талаарх суурь мэдээлэл: Монгол Улс</a:t>
            </a:r>
          </a:p>
          <a:p>
            <a:endParaRPr lang="en-US" dirty="0"/>
          </a:p>
        </p:txBody>
      </p:sp>
      <p:sp>
        <p:nvSpPr>
          <p:cNvPr id="6" name="TextBox 5">
            <a:extLst>
              <a:ext uri="{FF2B5EF4-FFF2-40B4-BE49-F238E27FC236}">
                <a16:creationId xmlns:a16="http://schemas.microsoft.com/office/drawing/2014/main" id="{FBF4118D-7414-4391-8181-840534BADFF0}"/>
              </a:ext>
            </a:extLst>
          </p:cNvPr>
          <p:cNvSpPr txBox="1"/>
          <p:nvPr/>
        </p:nvSpPr>
        <p:spPr>
          <a:xfrm>
            <a:off x="726140" y="869905"/>
            <a:ext cx="10564905" cy="954107"/>
          </a:xfrm>
          <a:prstGeom prst="rect">
            <a:avLst/>
          </a:prstGeom>
          <a:noFill/>
        </p:spPr>
        <p:txBody>
          <a:bodyPr wrap="square" rtlCol="0">
            <a:spAutoFit/>
          </a:bodyPr>
          <a:lstStyle/>
          <a:p>
            <a:r>
              <a:rPr lang="mn-MN" sz="1400" b="1" dirty="0">
                <a:solidFill>
                  <a:schemeClr val="accent1"/>
                </a:solidFill>
              </a:rPr>
              <a:t>Өнөөгийн байдал: </a:t>
            </a:r>
            <a:r>
              <a:rPr lang="mn-MN" sz="1400" dirty="0"/>
              <a:t>Нүүрсний давхаргын метан хийн</a:t>
            </a:r>
            <a:r>
              <a:rPr lang="en-US" sz="1400" dirty="0"/>
              <a:t> (</a:t>
            </a:r>
            <a:r>
              <a:rPr lang="mn-MN" sz="1400" b="1" dirty="0"/>
              <a:t>НДМХ</a:t>
            </a:r>
            <a:r>
              <a:rPr lang="en-US" sz="1400" dirty="0"/>
              <a:t>)</a:t>
            </a:r>
            <a:r>
              <a:rPr lang="mn-MN" sz="1400" dirty="0"/>
              <a:t> ашиглалтыг үйлдвэрлэлийн түвшинд явуулж буй төсөл, аж ахуйн нэгж байхгүй. Хайгуулын цөөн тооны төслүүд хэрэгжиж байна. </a:t>
            </a:r>
          </a:p>
          <a:p>
            <a:r>
              <a:rPr lang="mn-MN" sz="1400" b="1" dirty="0">
                <a:solidFill>
                  <a:schemeClr val="accent1"/>
                </a:solidFill>
              </a:rPr>
              <a:t>Тодорхойлсон нийтлэг зорилт: </a:t>
            </a:r>
            <a:r>
              <a:rPr lang="mn-MN" sz="1400" dirty="0"/>
              <a:t>Уламлалт бус газрын тосны хайгуул, ашиглалтыг эрчимжүүлэх, нөөцийг бүрдүүлэх, цэвэр түлшний хувиар хэрэглээнд нэвтрүүлж бохирдлыг бууруулах</a:t>
            </a:r>
            <a:endParaRPr lang="en-US" sz="1400" dirty="0"/>
          </a:p>
        </p:txBody>
      </p:sp>
    </p:spTree>
    <p:extLst>
      <p:ext uri="{BB962C8B-B14F-4D97-AF65-F5344CB8AC3E}">
        <p14:creationId xmlns:p14="http://schemas.microsoft.com/office/powerpoint/2010/main" val="2244467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F0EA8BD-A303-467A-9A18-5719D0D5CACB}"/>
              </a:ext>
            </a:extLst>
          </p:cNvPr>
          <p:cNvGraphicFramePr>
            <a:graphicFrameLocks noGrp="1"/>
          </p:cNvGraphicFramePr>
          <p:nvPr>
            <p:ph idx="1"/>
            <p:extLst>
              <p:ext uri="{D42A27DB-BD31-4B8C-83A1-F6EECF244321}">
                <p14:modId xmlns:p14="http://schemas.microsoft.com/office/powerpoint/2010/main" val="3970540903"/>
              </p:ext>
            </p:extLst>
          </p:nvPr>
        </p:nvGraphicFramePr>
        <p:xfrm>
          <a:off x="663386" y="1357848"/>
          <a:ext cx="11026589" cy="481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C6CEFDA3-8F5B-4D86-846E-CCAFBC946FD4}"/>
              </a:ext>
            </a:extLst>
          </p:cNvPr>
          <p:cNvSpPr txBox="1"/>
          <p:nvPr/>
        </p:nvSpPr>
        <p:spPr>
          <a:xfrm>
            <a:off x="726140" y="219372"/>
            <a:ext cx="11134165" cy="800219"/>
          </a:xfrm>
          <a:prstGeom prst="rect">
            <a:avLst/>
          </a:prstGeom>
          <a:noFill/>
        </p:spPr>
        <p:txBody>
          <a:bodyPr wrap="square" rtlCol="0">
            <a:spAutoFit/>
          </a:bodyPr>
          <a:lstStyle/>
          <a:p>
            <a:r>
              <a:rPr lang="mn-MN" sz="2800" b="1" dirty="0">
                <a:solidFill>
                  <a:schemeClr val="accent1"/>
                </a:solidFill>
              </a:rPr>
              <a:t>Эрх зүйн орчнуудын талаарх суурь мэдээлэл: Монгол Улс</a:t>
            </a:r>
          </a:p>
          <a:p>
            <a:endParaRPr lang="en-US" dirty="0"/>
          </a:p>
        </p:txBody>
      </p:sp>
      <p:sp>
        <p:nvSpPr>
          <p:cNvPr id="6" name="TextBox 5">
            <a:extLst>
              <a:ext uri="{FF2B5EF4-FFF2-40B4-BE49-F238E27FC236}">
                <a16:creationId xmlns:a16="http://schemas.microsoft.com/office/drawing/2014/main" id="{FBF4118D-7414-4391-8181-840534BADFF0}"/>
              </a:ext>
            </a:extLst>
          </p:cNvPr>
          <p:cNvSpPr txBox="1"/>
          <p:nvPr/>
        </p:nvSpPr>
        <p:spPr>
          <a:xfrm>
            <a:off x="726140" y="869905"/>
            <a:ext cx="10564905" cy="523220"/>
          </a:xfrm>
          <a:prstGeom prst="rect">
            <a:avLst/>
          </a:prstGeom>
          <a:noFill/>
        </p:spPr>
        <p:txBody>
          <a:bodyPr wrap="square" rtlCol="0">
            <a:spAutoFit/>
          </a:bodyPr>
          <a:lstStyle/>
          <a:p>
            <a:pPr algn="ctr"/>
            <a:r>
              <a:rPr lang="mn-MN" sz="1400" dirty="0">
                <a:solidFill>
                  <a:srgbClr val="FF0000"/>
                </a:solidFill>
                <a:latin typeface="Times New Roman" panose="02020603050405020304" pitchFamily="18" charset="0"/>
                <a:cs typeface="Times New Roman" panose="02020603050405020304" pitchFamily="18" charset="0"/>
              </a:rPr>
              <a:t>Засгийн газрын 20</a:t>
            </a:r>
            <a:r>
              <a:rPr lang="en-US" sz="1400" dirty="0">
                <a:solidFill>
                  <a:srgbClr val="FF0000"/>
                </a:solidFill>
                <a:latin typeface="Times New Roman" panose="02020603050405020304" pitchFamily="18" charset="0"/>
                <a:cs typeface="Times New Roman" panose="02020603050405020304" pitchFamily="18" charset="0"/>
              </a:rPr>
              <a:t>20</a:t>
            </a:r>
            <a:r>
              <a:rPr lang="mn-MN" sz="1400" dirty="0">
                <a:solidFill>
                  <a:srgbClr val="FF0000"/>
                </a:solidFill>
                <a:latin typeface="Times New Roman" panose="02020603050405020304" pitchFamily="18" charset="0"/>
                <a:cs typeface="Times New Roman" panose="02020603050405020304" pitchFamily="18" charset="0"/>
              </a:rPr>
              <a:t>-202</a:t>
            </a:r>
            <a:r>
              <a:rPr lang="en-US" sz="1400" dirty="0">
                <a:solidFill>
                  <a:srgbClr val="FF0000"/>
                </a:solidFill>
                <a:latin typeface="Times New Roman" panose="02020603050405020304" pitchFamily="18" charset="0"/>
                <a:cs typeface="Times New Roman" panose="02020603050405020304" pitchFamily="18" charset="0"/>
              </a:rPr>
              <a:t>4</a:t>
            </a:r>
            <a:r>
              <a:rPr lang="mn-MN" sz="1400" dirty="0">
                <a:solidFill>
                  <a:srgbClr val="FF0000"/>
                </a:solidFill>
                <a:latin typeface="Times New Roman" panose="02020603050405020304" pitchFamily="18" charset="0"/>
                <a:cs typeface="Times New Roman" panose="02020603050405020304" pitchFamily="18" charset="0"/>
              </a:rPr>
              <a:t> оны үйл ажиллагааны мөрийн хөтөлбөр </a:t>
            </a:r>
            <a:endParaRPr lang="en-US" sz="1400" dirty="0">
              <a:solidFill>
                <a:srgbClr val="FF0000"/>
              </a:solidFill>
              <a:latin typeface="Times New Roman" panose="02020603050405020304" pitchFamily="18" charset="0"/>
              <a:cs typeface="Times New Roman" panose="02020603050405020304" pitchFamily="18" charset="0"/>
            </a:endParaRPr>
          </a:p>
          <a:p>
            <a:pPr algn="ctr"/>
            <a:r>
              <a:rPr lang="en-US" sz="1400" dirty="0">
                <a:solidFill>
                  <a:srgbClr val="FF0000"/>
                </a:solidFill>
                <a:latin typeface="Times New Roman" panose="02020603050405020304" pitchFamily="18" charset="0"/>
                <a:cs typeface="Times New Roman" panose="02020603050405020304" pitchFamily="18" charset="0"/>
              </a:rPr>
              <a:t>/</a:t>
            </a:r>
            <a:r>
              <a:rPr lang="mn-MN" sz="1400" dirty="0">
                <a:solidFill>
                  <a:srgbClr val="FF0000"/>
                </a:solidFill>
                <a:latin typeface="Times New Roman" panose="02020603050405020304" pitchFamily="18" charset="0"/>
                <a:cs typeface="Times New Roman" panose="02020603050405020304" pitchFamily="18" charset="0"/>
              </a:rPr>
              <a:t>УИХ-ын 2020.08.28-ны өдрийн 23 тоот тогтоол</a:t>
            </a:r>
            <a:r>
              <a:rPr lang="en-US" sz="1400" dirty="0">
                <a:solidFill>
                  <a:srgbClr val="FF0000"/>
                </a:solidFill>
                <a:latin typeface="Times New Roman" panose="02020603050405020304" pitchFamily="18" charset="0"/>
                <a:cs typeface="Times New Roman" panose="02020603050405020304" pitchFamily="18" charset="0"/>
              </a:rPr>
              <a:t>/</a:t>
            </a:r>
            <a:r>
              <a:rPr lang="mn-MN" sz="1400" dirty="0">
                <a:solidFill>
                  <a:srgbClr val="FF0000"/>
                </a:solidFill>
                <a:latin typeface="Times New Roman" panose="02020603050405020304" pitchFamily="18" charset="0"/>
                <a:cs typeface="Times New Roman" panose="02020603050405020304" pitchFamily="18" charset="0"/>
              </a:rPr>
              <a:t> </a:t>
            </a:r>
            <a:endParaRPr lang="mn-M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0705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F0EA8BD-A303-467A-9A18-5719D0D5CACB}"/>
              </a:ext>
            </a:extLst>
          </p:cNvPr>
          <p:cNvGraphicFramePr>
            <a:graphicFrameLocks noGrp="1"/>
          </p:cNvGraphicFramePr>
          <p:nvPr>
            <p:ph idx="1"/>
            <p:extLst>
              <p:ext uri="{D42A27DB-BD31-4B8C-83A1-F6EECF244321}">
                <p14:modId xmlns:p14="http://schemas.microsoft.com/office/powerpoint/2010/main" val="1159208779"/>
              </p:ext>
            </p:extLst>
          </p:nvPr>
        </p:nvGraphicFramePr>
        <p:xfrm>
          <a:off x="750795" y="1727495"/>
          <a:ext cx="10690410" cy="5130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a:extLst>
              <a:ext uri="{FF2B5EF4-FFF2-40B4-BE49-F238E27FC236}">
                <a16:creationId xmlns:a16="http://schemas.microsoft.com/office/drawing/2014/main" id="{C6CEFDA3-8F5B-4D86-846E-CCAFBC946FD4}"/>
              </a:ext>
            </a:extLst>
          </p:cNvPr>
          <p:cNvSpPr txBox="1"/>
          <p:nvPr/>
        </p:nvSpPr>
        <p:spPr>
          <a:xfrm>
            <a:off x="750795" y="228080"/>
            <a:ext cx="11134165" cy="800219"/>
          </a:xfrm>
          <a:prstGeom prst="rect">
            <a:avLst/>
          </a:prstGeom>
          <a:noFill/>
        </p:spPr>
        <p:txBody>
          <a:bodyPr wrap="square" rtlCol="0">
            <a:spAutoFit/>
          </a:bodyPr>
          <a:lstStyle/>
          <a:p>
            <a:r>
              <a:rPr lang="mn-MN" sz="2800" b="1" dirty="0">
                <a:solidFill>
                  <a:schemeClr val="accent1"/>
                </a:solidFill>
              </a:rPr>
              <a:t>Эрх зүйн орчнуудын талаарх суурь мэдээлэл: Монгол Улс</a:t>
            </a:r>
          </a:p>
          <a:p>
            <a:endParaRPr lang="en-US" dirty="0"/>
          </a:p>
        </p:txBody>
      </p:sp>
      <p:sp>
        <p:nvSpPr>
          <p:cNvPr id="6" name="TextBox 5">
            <a:extLst>
              <a:ext uri="{FF2B5EF4-FFF2-40B4-BE49-F238E27FC236}">
                <a16:creationId xmlns:a16="http://schemas.microsoft.com/office/drawing/2014/main" id="{FBF4118D-7414-4391-8181-840534BADFF0}"/>
              </a:ext>
            </a:extLst>
          </p:cNvPr>
          <p:cNvSpPr txBox="1"/>
          <p:nvPr/>
        </p:nvSpPr>
        <p:spPr>
          <a:xfrm>
            <a:off x="750795" y="927276"/>
            <a:ext cx="10425953" cy="892552"/>
          </a:xfrm>
          <a:prstGeom prst="rect">
            <a:avLst/>
          </a:prstGeom>
          <a:noFill/>
        </p:spPr>
        <p:txBody>
          <a:bodyPr wrap="square" rtlCol="0">
            <a:spAutoFit/>
          </a:bodyPr>
          <a:lstStyle/>
          <a:p>
            <a:r>
              <a:rPr lang="mn-MN" sz="1300" b="1" dirty="0">
                <a:solidFill>
                  <a:schemeClr val="accent1"/>
                </a:solidFill>
              </a:rPr>
              <a:t>Хязгаарлах хандлага: </a:t>
            </a:r>
            <a:r>
              <a:rPr lang="mn-MN" sz="1300" dirty="0"/>
              <a:t>ЗГ-аас эрэмбэлэн шийдвэрлэх, олгохоос татгалзах, сүүлд олгосон зөвшөөрөлд өөрчлөлт оруулах, маргааныг шүүхээр эцэслэн шийдвэрлэх</a:t>
            </a:r>
          </a:p>
          <a:p>
            <a:r>
              <a:rPr lang="mn-MN" sz="1300" b="1" dirty="0">
                <a:solidFill>
                  <a:schemeClr val="accent1"/>
                </a:solidFill>
              </a:rPr>
              <a:t>Анхаарах зүйл: </a:t>
            </a:r>
            <a:r>
              <a:rPr lang="mn-MN" sz="1300" dirty="0"/>
              <a:t>НДМХ ба ашигт малтмал, НДМХ ба газрын тос, НДМХ ба цацраг идэвхт бодис, НДМХ ба газрын бусад зориулалт</a:t>
            </a:r>
            <a:r>
              <a:rPr lang="en-US" sz="1300" dirty="0"/>
              <a:t> </a:t>
            </a:r>
            <a:r>
              <a:rPr lang="mn-MN" sz="1300" dirty="0"/>
              <a:t>тодорхой бус, давхцал үүсэх боломжтой. </a:t>
            </a:r>
            <a:endParaRPr lang="en-US" sz="1300" dirty="0"/>
          </a:p>
        </p:txBody>
      </p:sp>
    </p:spTree>
    <p:extLst>
      <p:ext uri="{BB962C8B-B14F-4D97-AF65-F5344CB8AC3E}">
        <p14:creationId xmlns:p14="http://schemas.microsoft.com/office/powerpoint/2010/main" val="4012022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3421" y="898818"/>
            <a:ext cx="10892050" cy="1081912"/>
          </a:xfrm>
        </p:spPr>
        <p:txBody>
          <a:bodyPr>
            <a:noAutofit/>
          </a:bodyPr>
          <a:lstStyle/>
          <a:p>
            <a:pPr marL="914400" lvl="2" indent="0">
              <a:buNone/>
            </a:pPr>
            <a:r>
              <a:rPr lang="mn-MN" sz="1200" b="1" dirty="0"/>
              <a:t>Хамтын оролцооны бүтээлч хандлага:</a:t>
            </a:r>
            <a:r>
              <a:rPr lang="mn-MN" sz="1200" dirty="0">
                <a:solidFill>
                  <a:schemeClr val="tx1"/>
                </a:solidFill>
              </a:rPr>
              <a:t> Зөвшөөрөл эзэмшигч нарын мэргэжлийн түвшний хамтын ажиллагаа, хэлцээнд үндэслэн 10-аас дээш жилийн хамтын ажиллагааны төлөвлөгөөг баталгаажуулан хамгийн оновчтой, үр өгөөжтэй хувилбарыг тодорхойлон тогтвортой хэрэгжүүлэх нөхцлийг бүрдүүлсэн. Аль нэг зөвшөөрлийг хүчингүй болгох, хил заагийг өөрчлөхгүй. </a:t>
            </a:r>
          </a:p>
          <a:p>
            <a:pPr marL="914400" lvl="2" indent="0">
              <a:buNone/>
            </a:pPr>
            <a:r>
              <a:rPr lang="mn-MN" sz="1200" b="1" dirty="0"/>
              <a:t>Анхаарах зүйл: </a:t>
            </a:r>
            <a:r>
              <a:rPr lang="mn-MN" sz="1200" dirty="0">
                <a:solidFill>
                  <a:schemeClr val="tx1"/>
                </a:solidFill>
              </a:rPr>
              <a:t>2014 оны хууль нь тухайлан нүүрс ба НДМХ-ийн талбайн давхцлыг авч үзсэн,  Газрын тосны хуулиараа НДМХ-ийн зөвшөөрлийг “уламжлалт бус газрын тос” гэх мэтээр ялгаж зөвшөөрөл өгдөггүй тул газрын тос ба НДМХ-ийн талбай хооронд давхцал үүсэхгүй.</a:t>
            </a:r>
          </a:p>
        </p:txBody>
      </p:sp>
      <p:sp>
        <p:nvSpPr>
          <p:cNvPr id="2" name="TextBox 1">
            <a:extLst>
              <a:ext uri="{FF2B5EF4-FFF2-40B4-BE49-F238E27FC236}">
                <a16:creationId xmlns:a16="http://schemas.microsoft.com/office/drawing/2014/main" id="{C6CEFDA3-8F5B-4D86-846E-CCAFBC946FD4}"/>
              </a:ext>
            </a:extLst>
          </p:cNvPr>
          <p:cNvSpPr txBox="1"/>
          <p:nvPr/>
        </p:nvSpPr>
        <p:spPr>
          <a:xfrm>
            <a:off x="847633" y="-40650"/>
            <a:ext cx="11134165" cy="1231106"/>
          </a:xfrm>
          <a:prstGeom prst="rect">
            <a:avLst/>
          </a:prstGeom>
          <a:noFill/>
        </p:spPr>
        <p:txBody>
          <a:bodyPr wrap="square" rtlCol="0">
            <a:spAutoFit/>
          </a:bodyPr>
          <a:lstStyle/>
          <a:p>
            <a:r>
              <a:rPr lang="mn-MN" sz="2800" b="1" dirty="0">
                <a:solidFill>
                  <a:schemeClr val="accent1"/>
                </a:solidFill>
              </a:rPr>
              <a:t>Эрх зүйн орчнуудын талаарх суурь мэдээлэл: </a:t>
            </a:r>
          </a:p>
          <a:p>
            <a:r>
              <a:rPr lang="mn-MN" sz="2800" b="1" dirty="0">
                <a:solidFill>
                  <a:schemeClr val="accent1"/>
                </a:solidFill>
              </a:rPr>
              <a:t>Австрали </a:t>
            </a:r>
            <a:r>
              <a:rPr lang="en-US" sz="2800" b="1" dirty="0">
                <a:solidFill>
                  <a:schemeClr val="accent1"/>
                </a:solidFill>
              </a:rPr>
              <a:t>(</a:t>
            </a:r>
            <a:r>
              <a:rPr lang="mn-MN" sz="2800" b="1" dirty="0">
                <a:solidFill>
                  <a:schemeClr val="accent1"/>
                </a:solidFill>
              </a:rPr>
              <a:t>Күйнсланд</a:t>
            </a:r>
            <a:r>
              <a:rPr lang="en-US" sz="2800" b="1" dirty="0">
                <a:solidFill>
                  <a:schemeClr val="accent1"/>
                </a:solidFill>
              </a:rPr>
              <a:t>)</a:t>
            </a:r>
            <a:endParaRPr lang="mn-MN" sz="2800" b="1" dirty="0">
              <a:solidFill>
                <a:schemeClr val="accent1"/>
              </a:solidFill>
            </a:endParaRPr>
          </a:p>
          <a:p>
            <a:endParaRPr lang="en-US" dirty="0"/>
          </a:p>
        </p:txBody>
      </p:sp>
      <p:graphicFrame>
        <p:nvGraphicFramePr>
          <p:cNvPr id="3" name="Table 5">
            <a:extLst>
              <a:ext uri="{FF2B5EF4-FFF2-40B4-BE49-F238E27FC236}">
                <a16:creationId xmlns:a16="http://schemas.microsoft.com/office/drawing/2014/main" id="{FB488D4D-3622-4137-86B7-BF2D122CADC1}"/>
              </a:ext>
            </a:extLst>
          </p:cNvPr>
          <p:cNvGraphicFramePr>
            <a:graphicFrameLocks noGrp="1"/>
          </p:cNvGraphicFramePr>
          <p:nvPr>
            <p:extLst>
              <p:ext uri="{D42A27DB-BD31-4B8C-83A1-F6EECF244321}">
                <p14:modId xmlns:p14="http://schemas.microsoft.com/office/powerpoint/2010/main" val="2840130474"/>
              </p:ext>
            </p:extLst>
          </p:nvPr>
        </p:nvGraphicFramePr>
        <p:xfrm>
          <a:off x="847633" y="2118390"/>
          <a:ext cx="10220962" cy="4145280"/>
        </p:xfrm>
        <a:graphic>
          <a:graphicData uri="http://schemas.openxmlformats.org/drawingml/2006/table">
            <a:tbl>
              <a:tblPr firstRow="1" bandRow="1">
                <a:tableStyleId>{5C22544A-7EE6-4342-B048-85BDC9FD1C3A}</a:tableStyleId>
              </a:tblPr>
              <a:tblGrid>
                <a:gridCol w="1825898">
                  <a:extLst>
                    <a:ext uri="{9D8B030D-6E8A-4147-A177-3AD203B41FA5}">
                      <a16:colId xmlns:a16="http://schemas.microsoft.com/office/drawing/2014/main" val="660983415"/>
                    </a:ext>
                  </a:extLst>
                </a:gridCol>
                <a:gridCol w="8395064">
                  <a:extLst>
                    <a:ext uri="{9D8B030D-6E8A-4147-A177-3AD203B41FA5}">
                      <a16:colId xmlns:a16="http://schemas.microsoft.com/office/drawing/2014/main" val="1779084577"/>
                    </a:ext>
                  </a:extLst>
                </a:gridCol>
              </a:tblGrid>
              <a:tr h="10722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mn-MN" sz="1200" b="1" dirty="0">
                          <a:latin typeface="Times New Roman" panose="02020603050405020304" pitchFamily="18" charset="0"/>
                          <a:cs typeface="Times New Roman" panose="02020603050405020304" pitchFamily="18" charset="0"/>
                        </a:rPr>
                        <a:t>2004 оны анхны хууль</a:t>
                      </a:r>
                      <a:endParaRPr lang="en-US" sz="1200" b="1" dirty="0">
                        <a:latin typeface="Times New Roman" panose="02020603050405020304" pitchFamily="18" charset="0"/>
                        <a:cs typeface="Times New Roman" panose="02020603050405020304" pitchFamily="18" charset="0"/>
                      </a:endParaRPr>
                    </a:p>
                    <a:p>
                      <a:endParaRPr lang="en-US" sz="1200" b="1" dirty="0">
                        <a:latin typeface="Times New Roman" panose="02020603050405020304" pitchFamily="18" charset="0"/>
                        <a:cs typeface="Times New Roman" panose="02020603050405020304" pitchFamily="18" charset="0"/>
                      </a:endParaRPr>
                    </a:p>
                  </a:txBody>
                  <a:tcPr/>
                </a:tc>
                <a:tc>
                  <a:txBody>
                    <a:bodyPr/>
                    <a:lstStyle/>
                    <a:p>
                      <a:pPr lvl="0" algn="just">
                        <a:buFont typeface="Wingdings" panose="05000000000000000000" pitchFamily="2" charset="2"/>
                        <a:buNone/>
                      </a:pPr>
                      <a:r>
                        <a:rPr lang="mn-MN" sz="1300" b="1" i="0" dirty="0">
                          <a:latin typeface="Times New Roman" panose="02020603050405020304" pitchFamily="18" charset="0"/>
                          <a:cs typeface="Times New Roman" panose="02020603050405020304" pitchFamily="18" charset="0"/>
                        </a:rPr>
                        <a:t>- Нүүрсний зөвшөөрөл эзэмшигчийн эрх зүйн байдал давуу байсан</a:t>
                      </a:r>
                      <a:r>
                        <a:rPr lang="mn-MN" sz="1300" b="1" i="0" u="none" dirty="0">
                          <a:solidFill>
                            <a:schemeClr val="accent1"/>
                          </a:solidFill>
                          <a:latin typeface="Times New Roman" panose="02020603050405020304" pitchFamily="18" charset="0"/>
                          <a:cs typeface="Times New Roman" panose="02020603050405020304" pitchFamily="18" charset="0"/>
                        </a:rPr>
                        <a:t>.</a:t>
                      </a:r>
                    </a:p>
                    <a:p>
                      <a:pPr lvl="0" algn="just">
                        <a:buFont typeface="Wingdings" panose="05000000000000000000" pitchFamily="2" charset="2"/>
                        <a:buNone/>
                      </a:pPr>
                      <a:r>
                        <a:rPr lang="mn-MN" sz="1300" b="1" u="none" dirty="0">
                          <a:latin typeface="Times New Roman" panose="02020603050405020304" pitchFamily="18" charset="0"/>
                          <a:cs typeface="Times New Roman" panose="02020603050405020304" pitchFamily="18" charset="0"/>
                        </a:rPr>
                        <a:t>- Нүүрсний зөвшөөрөл эзэмшигчийн зүгээс идэвхигүй байдал гаргах, тодорхойгүй байдал үүсгэх, эс үйлдэхүй гаргах замаар талууд хоорондын хэлэлцээ нь цаг хугацааны хязгааргүй сунжрах болсныг шүүмжлэх болсон</a:t>
                      </a:r>
                    </a:p>
                    <a:p>
                      <a:pPr lvl="0" algn="just">
                        <a:buFont typeface="Wingdings" panose="05000000000000000000" pitchFamily="2" charset="2"/>
                        <a:buNone/>
                      </a:pPr>
                      <a:r>
                        <a:rPr lang="mn-MN" sz="1300" b="1" i="0" u="none" dirty="0">
                          <a:latin typeface="Times New Roman" panose="02020603050405020304" pitchFamily="18" charset="0"/>
                          <a:cs typeface="Times New Roman" panose="02020603050405020304" pitchFamily="18" charset="0"/>
                        </a:rPr>
                        <a:t>- Байгалийн баялгийг бүрэн дүүрэн ашиглахгүй, татварын орлогын боломжит эх үүсвэрийг алдаж байсан</a:t>
                      </a:r>
                      <a:endParaRPr lang="en-US" sz="1300" b="1" i="0" u="none" dirty="0">
                        <a:latin typeface="Times New Roman" panose="02020603050405020304" pitchFamily="18" charset="0"/>
                        <a:cs typeface="Times New Roman" panose="02020603050405020304" pitchFamily="18" charset="0"/>
                      </a:endParaRPr>
                    </a:p>
                    <a:p>
                      <a:endParaRPr lang="en-US" sz="1300" dirty="0"/>
                    </a:p>
                  </a:txBody>
                  <a:tcPr/>
                </a:tc>
                <a:extLst>
                  <a:ext uri="{0D108BD9-81ED-4DB2-BD59-A6C34878D82A}">
                    <a16:rowId xmlns:a16="http://schemas.microsoft.com/office/drawing/2014/main" val="2328089928"/>
                  </a:ext>
                </a:extLst>
              </a:tr>
              <a:tr h="2129775">
                <a:tc>
                  <a:txBody>
                    <a:bodyPr/>
                    <a:lstStyle/>
                    <a:p>
                      <a:r>
                        <a:rPr lang="mn-MN" sz="1200" b="1" dirty="0">
                          <a:latin typeface="Times New Roman" panose="02020603050405020304" pitchFamily="18" charset="0"/>
                          <a:cs typeface="Times New Roman" panose="02020603050405020304" pitchFamily="18" charset="0"/>
                        </a:rPr>
                        <a:t>2014 оны шинэчлэл</a:t>
                      </a:r>
                      <a:endParaRPr lang="en-US" sz="1200" b="1" dirty="0">
                        <a:latin typeface="Times New Roman" panose="02020603050405020304" pitchFamily="18" charset="0"/>
                        <a:cs typeface="Times New Roman" panose="02020603050405020304" pitchFamily="18" charset="0"/>
                      </a:endParaRPr>
                    </a:p>
                  </a:txBody>
                  <a:tcPr/>
                </a:tc>
                <a:tc>
                  <a:txBody>
                    <a:bodyPr/>
                    <a:lstStyle/>
                    <a:p>
                      <a:pPr lvl="0" algn="just"/>
                      <a:r>
                        <a:rPr lang="mn-MN" sz="1300" b="1" dirty="0">
                          <a:latin typeface="Times New Roman" panose="02020603050405020304" pitchFamily="18" charset="0"/>
                          <a:cs typeface="Times New Roman" panose="02020603050405020304" pitchFamily="18" charset="0"/>
                        </a:rPr>
                        <a:t>- Эрх тэгш төлөөлөл бүхий Ажлын хэсэг байгуулан оролцогчдын хүлээн зөвшөөрөх хувилбарыг гаргаж ирсэн </a:t>
                      </a:r>
                      <a:endParaRPr lang="en-US" sz="1300" b="1" dirty="0">
                        <a:latin typeface="Times New Roman" panose="02020603050405020304" pitchFamily="18" charset="0"/>
                        <a:cs typeface="Times New Roman" panose="02020603050405020304" pitchFamily="18" charset="0"/>
                      </a:endParaRPr>
                    </a:p>
                    <a:p>
                      <a:pPr lvl="0" algn="just"/>
                      <a:r>
                        <a:rPr lang="mn-MN" sz="1300" b="1" dirty="0">
                          <a:latin typeface="Times New Roman" panose="02020603050405020304" pitchFamily="18" charset="0"/>
                          <a:cs typeface="Times New Roman" panose="02020603050405020304" pitchFamily="18" charset="0"/>
                        </a:rPr>
                        <a:t>- Нийтийн эрх ашиг нь нүүрс болон хийн баялгийг аль алиныг нь хугацаа алдалгүйгээр эдийн засгийн эргэлтэд оруулахад оршино гэж үзсэн</a:t>
                      </a:r>
                      <a:endParaRPr lang="en-US" sz="1300" b="1" dirty="0">
                        <a:latin typeface="Times New Roman" panose="02020603050405020304" pitchFamily="18" charset="0"/>
                        <a:cs typeface="Times New Roman" panose="02020603050405020304" pitchFamily="18" charset="0"/>
                      </a:endParaRPr>
                    </a:p>
                    <a:p>
                      <a:pPr lvl="0" algn="just"/>
                      <a:r>
                        <a:rPr lang="mn-MN" sz="1300" b="1" dirty="0">
                          <a:latin typeface="Times New Roman" panose="02020603050405020304" pitchFamily="18" charset="0"/>
                          <a:cs typeface="Times New Roman" panose="02020603050405020304" pitchFamily="18" charset="0"/>
                        </a:rPr>
                        <a:t>- Нүүрсний болон газрын тосны салбарын эрх ашгийг эрх тэгшээр, тэнцвэртэйгээр авч үзсэн</a:t>
                      </a:r>
                      <a:endParaRPr lang="en-US" sz="1300" b="1" dirty="0">
                        <a:latin typeface="Times New Roman" panose="02020603050405020304" pitchFamily="18" charset="0"/>
                        <a:cs typeface="Times New Roman" panose="02020603050405020304" pitchFamily="18" charset="0"/>
                      </a:endParaRPr>
                    </a:p>
                    <a:p>
                      <a:pPr lvl="0" algn="just"/>
                      <a:r>
                        <a:rPr lang="mn-MN" sz="1300" b="1" dirty="0">
                          <a:latin typeface="Times New Roman" panose="02020603050405020304" pitchFamily="18" charset="0"/>
                          <a:cs typeface="Times New Roman" panose="02020603050405020304" pitchFamily="18" charset="0"/>
                        </a:rPr>
                        <a:t>- Зөвшөөрөл эзэмшигч нарын хоорондын хэлэлцээ, хамтын ажиллагааг гацаа, мухардлаас сэргийлэх албан журмыг тодорхойлсон </a:t>
                      </a:r>
                      <a:r>
                        <a:rPr lang="en-US" sz="1300" b="1" dirty="0">
                          <a:latin typeface="Times New Roman" panose="02020603050405020304" pitchFamily="18" charset="0"/>
                          <a:cs typeface="Times New Roman" panose="02020603050405020304" pitchFamily="18" charset="0"/>
                        </a:rPr>
                        <a:t>(</a:t>
                      </a:r>
                      <a:r>
                        <a:rPr lang="mn-MN" sz="1300" b="1" dirty="0">
                          <a:latin typeface="Times New Roman" panose="02020603050405020304" pitchFamily="18" charset="0"/>
                          <a:cs typeface="Times New Roman" panose="02020603050405020304" pitchFamily="18" charset="0"/>
                        </a:rPr>
                        <a:t>мэдэгдэл өгөх, хариу өгөх хугацаа, агуулга, шаардлага гэх мэт</a:t>
                      </a:r>
                      <a:r>
                        <a:rPr lang="en-US" sz="1300" b="1" dirty="0">
                          <a:latin typeface="Times New Roman" panose="02020603050405020304" pitchFamily="18" charset="0"/>
                          <a:cs typeface="Times New Roman" panose="02020603050405020304" pitchFamily="18" charset="0"/>
                        </a:rPr>
                        <a:t>)</a:t>
                      </a:r>
                    </a:p>
                    <a:p>
                      <a:pPr lvl="0" algn="just"/>
                      <a:r>
                        <a:rPr lang="mn-MN" sz="1300" b="1" dirty="0">
                          <a:latin typeface="Times New Roman" panose="02020603050405020304" pitchFamily="18" charset="0"/>
                          <a:cs typeface="Times New Roman" panose="02020603050405020304" pitchFamily="18" charset="0"/>
                        </a:rPr>
                        <a:t>- Мэдээлэл солилцох горим, шаардлага, хариуцлагыг тодорхой болгон хуульчилснаар хугацаа алдалт багасч, харилцан итгэлцэл төрөх болсон, хамгийн оновчтой хувилбарыг тодорхойлох суурь нөхцлийг бүрдүүлсэн</a:t>
                      </a:r>
                      <a:endParaRPr lang="en-US" sz="1300" b="1" dirty="0">
                        <a:latin typeface="Times New Roman" panose="02020603050405020304" pitchFamily="18" charset="0"/>
                        <a:cs typeface="Times New Roman" panose="02020603050405020304" pitchFamily="18" charset="0"/>
                      </a:endParaRPr>
                    </a:p>
                    <a:p>
                      <a:pPr lvl="0" algn="just"/>
                      <a:r>
                        <a:rPr lang="mn-MN" sz="1300" b="1" dirty="0">
                          <a:latin typeface="Times New Roman" panose="02020603050405020304" pitchFamily="18" charset="0"/>
                          <a:cs typeface="Times New Roman" panose="02020603050405020304" pitchFamily="18" charset="0"/>
                        </a:rPr>
                        <a:t>- Эрүүл ахуй, аюулгүй ажиллагааны шаардлагыг сулгуулаагүй, цалгардуулаагүй</a:t>
                      </a:r>
                      <a:endParaRPr lang="en-US" sz="1300" b="1" dirty="0">
                        <a:latin typeface="Times New Roman" panose="02020603050405020304" pitchFamily="18" charset="0"/>
                        <a:cs typeface="Times New Roman" panose="02020603050405020304" pitchFamily="18" charset="0"/>
                      </a:endParaRPr>
                    </a:p>
                    <a:p>
                      <a:pPr marL="0" lvl="0" indent="0" algn="just">
                        <a:buFontTx/>
                        <a:buNone/>
                      </a:pPr>
                      <a:r>
                        <a:rPr lang="mn-MN" sz="1300" b="1" dirty="0">
                          <a:latin typeface="Times New Roman" panose="02020603050405020304" pitchFamily="18" charset="0"/>
                          <a:cs typeface="Times New Roman" panose="02020603050405020304" pitchFamily="18" charset="0"/>
                        </a:rPr>
                        <a:t>- Байгаль орчны нөлөөллийн менежмент, нөхөн сэргээлтийн үүрэг, хариуцлагыг сулгуулаагүй, тус бүрийн үүрэг хариуцлагыг тодорхой заасан.</a:t>
                      </a:r>
                    </a:p>
                    <a:p>
                      <a:pPr marL="0" lvl="0" indent="0" algn="just">
                        <a:buFontTx/>
                        <a:buNone/>
                      </a:pPr>
                      <a:r>
                        <a:rPr lang="mn-MN" sz="1300" b="1" dirty="0">
                          <a:latin typeface="Times New Roman" panose="02020603050405020304" pitchFamily="18" charset="0"/>
                          <a:cs typeface="Times New Roman" panose="02020603050405020304" pitchFamily="18" charset="0"/>
                        </a:rPr>
                        <a:t>- Давхцлын асуудлыг шийдвэрлэх санал, санаачлагыг нүүрс болон газрын тосны хэн алинаас нь эхлүүлэх боломжтой болгосон.</a:t>
                      </a:r>
                      <a:endParaRPr lang="en-US" sz="1300" b="1" dirty="0">
                        <a:latin typeface="Times New Roman" panose="02020603050405020304" pitchFamily="18" charset="0"/>
                        <a:cs typeface="Times New Roman" panose="02020603050405020304" pitchFamily="18" charset="0"/>
                      </a:endParaRPr>
                    </a:p>
                    <a:p>
                      <a:endParaRPr lang="en-US" sz="1300" dirty="0"/>
                    </a:p>
                  </a:txBody>
                  <a:tcPr/>
                </a:tc>
                <a:extLst>
                  <a:ext uri="{0D108BD9-81ED-4DB2-BD59-A6C34878D82A}">
                    <a16:rowId xmlns:a16="http://schemas.microsoft.com/office/drawing/2014/main" val="597846845"/>
                  </a:ext>
                </a:extLst>
              </a:tr>
            </a:tbl>
          </a:graphicData>
        </a:graphic>
      </p:graphicFrame>
    </p:spTree>
    <p:extLst>
      <p:ext uri="{BB962C8B-B14F-4D97-AF65-F5344CB8AC3E}">
        <p14:creationId xmlns:p14="http://schemas.microsoft.com/office/powerpoint/2010/main" val="2863318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1345" y="584811"/>
            <a:ext cx="11329608" cy="977408"/>
          </a:xfrm>
        </p:spPr>
        <p:txBody>
          <a:bodyPr>
            <a:noAutofit/>
          </a:bodyPr>
          <a:lstStyle/>
          <a:p>
            <a:pPr marL="914400" lvl="2" indent="0">
              <a:buNone/>
            </a:pPr>
            <a:endParaRPr lang="mn-MN" sz="1200" dirty="0">
              <a:solidFill>
                <a:schemeClr val="tx1"/>
              </a:solidFill>
            </a:endParaRPr>
          </a:p>
          <a:p>
            <a:pPr marL="914400" lvl="2" indent="0">
              <a:buNone/>
            </a:pPr>
            <a:r>
              <a:rPr lang="mn-MN" sz="1400" dirty="0">
                <a:latin typeface="Times New Roman" panose="02020603050405020304" pitchFamily="18" charset="0"/>
                <a:cs typeface="Times New Roman" panose="02020603050405020304" pitchFamily="18" charset="0"/>
              </a:rPr>
              <a:t>Газрын тосны тухай хууль, Ашигт малмалын тухай хууль гэх мэт хуулиудад талбайн давхцлыг шийдвэрлэх ажиллагааны үе шатыг цаг хугацааны тухайд тухайлан тодорхойлж өгсөн зүйл байхгүй, ялангуяа, талууд харилцан хэлэлцээ хийх харилцааны үед. </a:t>
            </a:r>
          </a:p>
          <a:p>
            <a:pPr marL="914400" lvl="2" indent="0">
              <a:buNone/>
            </a:pPr>
            <a:endParaRPr lang="mn-MN" sz="1400" dirty="0">
              <a:latin typeface="Times New Roman" panose="02020603050405020304" pitchFamily="18" charset="0"/>
              <a:cs typeface="Times New Roman" panose="02020603050405020304" pitchFamily="18" charset="0"/>
            </a:endParaRPr>
          </a:p>
          <a:p>
            <a:pPr marL="914400" lvl="2" indent="0">
              <a:buNone/>
            </a:pPr>
            <a:r>
              <a:rPr lang="mn-MN" sz="1400" dirty="0">
                <a:latin typeface="Times New Roman" panose="02020603050405020304" pitchFamily="18" charset="0"/>
                <a:cs typeface="Times New Roman" panose="02020603050405020304" pitchFamily="18" charset="0"/>
              </a:rPr>
              <a:t>Үндсэндээ ЗГ-ын 2015 оны 295 дугаар тогтоолоор батласан “</a:t>
            </a:r>
            <a:r>
              <a:rPr lang="en-US" sz="1400" u="sng" dirty="0" err="1">
                <a:latin typeface="Times New Roman" panose="02020603050405020304" pitchFamily="18" charset="0"/>
                <a:cs typeface="Times New Roman" panose="02020603050405020304" pitchFamily="18" charset="0"/>
              </a:rPr>
              <a:t>Уламжлалт</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бус</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газрын</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тосны</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хайгуул</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ашиглалттай</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холбогдсон</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харилцааг</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зохицуулах</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тухай</a:t>
            </a:r>
            <a:r>
              <a:rPr lang="en-US" sz="1400" u="sng" dirty="0">
                <a:latin typeface="Times New Roman" panose="02020603050405020304" pitchFamily="18" charset="0"/>
                <a:cs typeface="Times New Roman" panose="02020603050405020304" pitchFamily="18" charset="0"/>
              </a:rPr>
              <a:t> </a:t>
            </a:r>
            <a:r>
              <a:rPr lang="en-US" sz="1400" u="sng" dirty="0" err="1">
                <a:latin typeface="Times New Roman" panose="02020603050405020304" pitchFamily="18" charset="0"/>
                <a:cs typeface="Times New Roman" panose="02020603050405020304" pitchFamily="18" charset="0"/>
              </a:rPr>
              <a:t>журам</a:t>
            </a:r>
            <a:r>
              <a:rPr lang="mn-MN" sz="1400" dirty="0">
                <a:latin typeface="Times New Roman" panose="02020603050405020304" pitchFamily="18" charset="0"/>
                <a:cs typeface="Times New Roman" panose="02020603050405020304" pitchFamily="18" charset="0"/>
              </a:rPr>
              <a:t>” нь агуулгын хувьд тухайн үед шинэ хуулийн зохицуулалтад шилжихтэй холбоотой дараах зарим цаг хугацаа, горимыг тодорхойлж өгсөн. </a:t>
            </a: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056116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Монгол</a:t>
            </a:r>
            <a:endParaRPr lang="en-US" sz="2800" b="1" dirty="0">
              <a:solidFill>
                <a:schemeClr val="accent1"/>
              </a:solidFill>
            </a:endParaRPr>
          </a:p>
        </p:txBody>
      </p:sp>
      <p:graphicFrame>
        <p:nvGraphicFramePr>
          <p:cNvPr id="8" name="Table 8">
            <a:extLst>
              <a:ext uri="{FF2B5EF4-FFF2-40B4-BE49-F238E27FC236}">
                <a16:creationId xmlns:a16="http://schemas.microsoft.com/office/drawing/2014/main" id="{39EABCCC-78B3-47EB-8793-FE1FD63D69D3}"/>
              </a:ext>
            </a:extLst>
          </p:cNvPr>
          <p:cNvGraphicFramePr>
            <a:graphicFrameLocks noGrp="1"/>
          </p:cNvGraphicFramePr>
          <p:nvPr>
            <p:extLst>
              <p:ext uri="{D42A27DB-BD31-4B8C-83A1-F6EECF244321}">
                <p14:modId xmlns:p14="http://schemas.microsoft.com/office/powerpoint/2010/main" val="497262814"/>
              </p:ext>
            </p:extLst>
          </p:nvPr>
        </p:nvGraphicFramePr>
        <p:xfrm>
          <a:off x="747707" y="2165018"/>
          <a:ext cx="10438682" cy="4389120"/>
        </p:xfrm>
        <a:graphic>
          <a:graphicData uri="http://schemas.openxmlformats.org/drawingml/2006/table">
            <a:tbl>
              <a:tblPr firstRow="1" bandRow="1">
                <a:tableStyleId>{5C22544A-7EE6-4342-B048-85BDC9FD1C3A}</a:tableStyleId>
              </a:tblPr>
              <a:tblGrid>
                <a:gridCol w="2813640">
                  <a:extLst>
                    <a:ext uri="{9D8B030D-6E8A-4147-A177-3AD203B41FA5}">
                      <a16:colId xmlns:a16="http://schemas.microsoft.com/office/drawing/2014/main" val="2840352553"/>
                    </a:ext>
                  </a:extLst>
                </a:gridCol>
                <a:gridCol w="7625042">
                  <a:extLst>
                    <a:ext uri="{9D8B030D-6E8A-4147-A177-3AD203B41FA5}">
                      <a16:colId xmlns:a16="http://schemas.microsoft.com/office/drawing/2014/main" val="2003826584"/>
                    </a:ext>
                  </a:extLst>
                </a:gridCol>
              </a:tblGrid>
              <a:tr h="370840">
                <a:tc>
                  <a:txBody>
                    <a:bodyPr/>
                    <a:lstStyle/>
                    <a:p>
                      <a:r>
                        <a:rPr lang="mn-MN" sz="1400" b="0" kern="1200" dirty="0">
                          <a:solidFill>
                            <a:schemeClr val="lt1"/>
                          </a:solidFill>
                          <a:effectLst/>
                          <a:latin typeface="Times New Roman" panose="02020603050405020304" pitchFamily="18" charset="0"/>
                          <a:ea typeface="+mn-ea"/>
                          <a:cs typeface="Times New Roman" panose="02020603050405020304" pitchFamily="18" charset="0"/>
                        </a:rPr>
                        <a:t>Журам батлагдсан өдрөөс хойш 30 хоногийн дотор </a:t>
                      </a:r>
                      <a:endParaRPr lang="en-US" sz="1400" b="0" dirty="0">
                        <a:latin typeface="Times New Roman" panose="02020603050405020304" pitchFamily="18" charset="0"/>
                        <a:cs typeface="Times New Roman" panose="02020603050405020304" pitchFamily="18" charset="0"/>
                      </a:endParaRPr>
                    </a:p>
                  </a:txBody>
                  <a:tcPr/>
                </a:tc>
                <a:tc>
                  <a:txBody>
                    <a:bodyPr/>
                    <a:lstStyle/>
                    <a:p>
                      <a:r>
                        <a:rPr lang="mn-MN" sz="1400" b="0" dirty="0">
                          <a:latin typeface="Times New Roman" panose="02020603050405020304" pitchFamily="18" charset="0"/>
                          <a:cs typeface="Times New Roman" panose="02020603050405020304" pitchFamily="18" charset="0"/>
                        </a:rPr>
                        <a:t>Газрын тосны агентлагаас </a:t>
                      </a:r>
                      <a:r>
                        <a:rPr lang="mn-MN" sz="1400" b="0" kern="1200" dirty="0">
                          <a:solidFill>
                            <a:schemeClr val="lt1"/>
                          </a:solidFill>
                          <a:effectLst/>
                          <a:latin typeface="Times New Roman" panose="02020603050405020304" pitchFamily="18" charset="0"/>
                          <a:ea typeface="+mn-ea"/>
                          <a:cs typeface="Times New Roman" panose="02020603050405020304" pitchFamily="18" charset="0"/>
                        </a:rPr>
                        <a:t>өмнө газрын тос хайх, ашиглах зөвшөөрөл авсан  байсан буюу бүтээгдэхүүн хуваах гэрээ байгуулсан байгаа хуулийн этгээд </a:t>
                      </a:r>
                      <a:r>
                        <a:rPr lang="en-US" sz="1400" b="0" kern="1200" dirty="0">
                          <a:solidFill>
                            <a:schemeClr val="lt1"/>
                          </a:solidFill>
                          <a:effectLst/>
                          <a:latin typeface="Times New Roman" panose="02020603050405020304" pitchFamily="18" charset="0"/>
                          <a:ea typeface="+mn-ea"/>
                          <a:cs typeface="Times New Roman" panose="02020603050405020304" pitchFamily="18" charset="0"/>
                        </a:rPr>
                        <a:t>(</a:t>
                      </a:r>
                      <a:r>
                        <a:rPr lang="mn-MN" sz="1400" b="0" kern="1200" dirty="0">
                          <a:solidFill>
                            <a:schemeClr val="lt1"/>
                          </a:solidFill>
                          <a:effectLst/>
                          <a:latin typeface="Times New Roman" panose="02020603050405020304" pitchFamily="18" charset="0"/>
                          <a:ea typeface="+mn-ea"/>
                          <a:cs typeface="Times New Roman" panose="02020603050405020304" pitchFamily="18" charset="0"/>
                        </a:rPr>
                        <a:t>газрын тосны эрх бүхий аж ахуйн нэгж</a:t>
                      </a:r>
                      <a:r>
                        <a:rPr lang="en-US" sz="1400" b="0" kern="1200" dirty="0">
                          <a:solidFill>
                            <a:schemeClr val="lt1"/>
                          </a:solidFill>
                          <a:effectLst/>
                          <a:latin typeface="Times New Roman" panose="02020603050405020304" pitchFamily="18" charset="0"/>
                          <a:ea typeface="+mn-ea"/>
                          <a:cs typeface="Times New Roman" panose="02020603050405020304" pitchFamily="18" charset="0"/>
                        </a:rPr>
                        <a:t>)</a:t>
                      </a:r>
                      <a:r>
                        <a:rPr lang="mn-MN" sz="1400" b="0" kern="1200" dirty="0">
                          <a:solidFill>
                            <a:schemeClr val="lt1"/>
                          </a:solidFill>
                          <a:effectLst/>
                          <a:latin typeface="Times New Roman" panose="02020603050405020304" pitchFamily="18" charset="0"/>
                          <a:ea typeface="+mn-ea"/>
                          <a:cs typeface="Times New Roman" panose="02020603050405020304" pitchFamily="18" charset="0"/>
                        </a:rPr>
                        <a:t>-д хандан нүүрсний давхаргын метан хий ашиглах сонирхолтой бол саналаа илүүлэх мэдэгдлийг хүргүүлнэ.</a:t>
                      </a:r>
                      <a:endParaRPr lang="en-US"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75082778"/>
                  </a:ext>
                </a:extLst>
              </a:tr>
              <a:tr h="370840">
                <a:tc>
                  <a:txBody>
                    <a:bodyPr/>
                    <a:lstStyle/>
                    <a:p>
                      <a:r>
                        <a:rPr lang="mn-MN" sz="1400" b="0" dirty="0">
                          <a:latin typeface="Times New Roman" panose="02020603050405020304" pitchFamily="18" charset="0"/>
                          <a:cs typeface="Times New Roman" panose="02020603050405020304" pitchFamily="18" charset="0"/>
                        </a:rPr>
                        <a:t>Мэдэгдэл хүлээн авснаас хойш 90 хоногт</a:t>
                      </a:r>
                      <a:endParaRPr lang="en-US" sz="1400" b="0" dirty="0">
                        <a:latin typeface="Times New Roman" panose="02020603050405020304" pitchFamily="18" charset="0"/>
                        <a:cs typeface="Times New Roman" panose="02020603050405020304" pitchFamily="18" charset="0"/>
                      </a:endParaRPr>
                    </a:p>
                  </a:txBody>
                  <a:tcPr/>
                </a:tc>
                <a:tc>
                  <a:txBody>
                    <a:bodyPr/>
                    <a:lstStyle/>
                    <a:p>
                      <a:r>
                        <a:rPr lang="mn-MN" sz="1400" b="0" dirty="0">
                          <a:latin typeface="Times New Roman" panose="02020603050405020304" pitchFamily="18" charset="0"/>
                          <a:cs typeface="Times New Roman" panose="02020603050405020304" pitchFamily="18" charset="0"/>
                        </a:rPr>
                        <a:t>Уламжлалт бус газрын тос ашиглах эсэх талаар хариу өгнө. Хариуг 90 хоногт өгөөгүй бол талбай нээлттэй болно. </a:t>
                      </a:r>
                      <a:endParaRPr lang="en-US"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14665385"/>
                  </a:ext>
                </a:extLst>
              </a:tr>
              <a:tr h="370840">
                <a:tc>
                  <a:txBody>
                    <a:bodyPr/>
                    <a:lstStyle/>
                    <a:p>
                      <a:r>
                        <a:rPr lang="mn-MN" sz="1400" b="0" dirty="0">
                          <a:latin typeface="Times New Roman" panose="02020603050405020304" pitchFamily="18" charset="0"/>
                          <a:cs typeface="Times New Roman" panose="02020603050405020304" pitchFamily="18" charset="0"/>
                        </a:rPr>
                        <a:t>Ашиглах хариу өгсөн бол 30 хоногт АМГ-аас лавлагаа авна</a:t>
                      </a:r>
                      <a:endParaRPr lang="en-US" sz="1400" b="0" dirty="0">
                        <a:latin typeface="Times New Roman" panose="02020603050405020304" pitchFamily="18" charset="0"/>
                        <a:cs typeface="Times New Roman" panose="02020603050405020304" pitchFamily="18" charset="0"/>
                      </a:endParaRPr>
                    </a:p>
                  </a:txBody>
                  <a:tcPr/>
                </a:tc>
                <a:tc>
                  <a:txBody>
                    <a:bodyPr/>
                    <a:lstStyle/>
                    <a:p>
                      <a:r>
                        <a:rPr lang="mn-MN" sz="1400" b="0" dirty="0">
                          <a:latin typeface="Times New Roman" panose="02020603050405020304" pitchFamily="18" charset="0"/>
                          <a:cs typeface="Times New Roman" panose="02020603050405020304" pitchFamily="18" charset="0"/>
                        </a:rPr>
                        <a:t>Газрын тосны агентлаг нь Ашигт малмалын агентлагаас өмнө уламжлалт бус газрын тосны нөөц тогтоосон тусгай зөвшөөрөл эзэмшигч байгаа эсэх лавлагаа авна</a:t>
                      </a:r>
                      <a:endParaRPr lang="en-US"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282283467"/>
                  </a:ext>
                </a:extLst>
              </a:tr>
              <a:tr h="370840">
                <a:tc>
                  <a:txBody>
                    <a:bodyPr/>
                    <a:lstStyle/>
                    <a:p>
                      <a:r>
                        <a:rPr lang="mn-MN" sz="1400" b="0" dirty="0">
                          <a:latin typeface="Times New Roman" panose="02020603050405020304" pitchFamily="18" charset="0"/>
                          <a:cs typeface="Times New Roman" panose="02020603050405020304" pitchFamily="18" charset="0"/>
                        </a:rPr>
                        <a:t>Өмнө нөөц тогтооосон ашигт малтмалын тусгай зөвшөөрөл байх бол эзэмшигч аж ахуйн нэгжээс 30 хоногт хайх, ашиглах хүсэлт эсэх лалвлагаа авна</a:t>
                      </a:r>
                      <a:endParaRPr lang="en-US" sz="1400" b="0" dirty="0">
                        <a:latin typeface="Times New Roman" panose="02020603050405020304" pitchFamily="18" charset="0"/>
                        <a:cs typeface="Times New Roman" panose="02020603050405020304" pitchFamily="18" charset="0"/>
                      </a:endParaRPr>
                    </a:p>
                  </a:txBody>
                  <a:tcPr/>
                </a:tc>
                <a:tc>
                  <a:txBody>
                    <a:bodyPr/>
                    <a:lstStyle/>
                    <a:p>
                      <a:r>
                        <a:rPr lang="mn-MN" sz="1400" b="0" dirty="0">
                          <a:latin typeface="Times New Roman" panose="02020603050405020304" pitchFamily="18" charset="0"/>
                          <a:cs typeface="Times New Roman" panose="02020603050405020304" pitchFamily="18" charset="0"/>
                        </a:rPr>
                        <a:t>30 хоногт хүсэлтээ ирүүлээгүй бол газрын тосны аж ахуйн нэгж давуу эрх эдэлнэ. Ашигт малмалын тусгай зөвшөөрөл эзэмшигч нь уламжлалт бус газрын тос хайх, ашигллах хүсэлт ирүүлбэл Газрын тосны агентлаг гэрээ байгуулна.</a:t>
                      </a:r>
                      <a:endParaRPr lang="en-US"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69128074"/>
                  </a:ext>
                </a:extLst>
              </a:tr>
              <a:tr h="213360">
                <a:tc>
                  <a:txBody>
                    <a:bodyPr/>
                    <a:lstStyle/>
                    <a:p>
                      <a:r>
                        <a:rPr lang="mn-MN" sz="1400" b="0" dirty="0">
                          <a:latin typeface="Times New Roman" panose="02020603050405020304" pitchFamily="18" charset="0"/>
                          <a:cs typeface="Times New Roman" panose="02020603050405020304" pitchFamily="18" charset="0"/>
                        </a:rPr>
                        <a:t>Бүрээгдэхүүн хуваах гэрээг 45 хоногт байгуулна.</a:t>
                      </a:r>
                      <a:endParaRPr lang="en-US" sz="1400" b="0" dirty="0">
                        <a:latin typeface="Times New Roman" panose="02020603050405020304" pitchFamily="18" charset="0"/>
                        <a:cs typeface="Times New Roman" panose="02020603050405020304" pitchFamily="18" charset="0"/>
                      </a:endParaRPr>
                    </a:p>
                  </a:txBody>
                  <a:tcPr/>
                </a:tc>
                <a:tc>
                  <a:txBody>
                    <a:bodyPr/>
                    <a:lstStyle/>
                    <a:p>
                      <a:r>
                        <a:rPr lang="mn-MN" sz="1400" b="0" dirty="0">
                          <a:latin typeface="Times New Roman" panose="02020603050405020304" pitchFamily="18" charset="0"/>
                          <a:cs typeface="Times New Roman" panose="02020603050405020304" pitchFamily="18" charset="0"/>
                        </a:rPr>
                        <a:t>45 хоногт гэрээ байгуулаагүй бол талбай нээлттэй болно. </a:t>
                      </a:r>
                    </a:p>
                    <a:p>
                      <a:r>
                        <a:rPr lang="mn-MN" sz="1400" b="0" dirty="0">
                          <a:latin typeface="Times New Roman" panose="02020603050405020304" pitchFamily="18" charset="0"/>
                          <a:cs typeface="Times New Roman" panose="02020603050405020304" pitchFamily="18" charset="0"/>
                        </a:rPr>
                        <a:t>Уламжлалт бус газрын тосны төрөл тус бүрээр байгуулна. </a:t>
                      </a:r>
                      <a:endParaRPr lang="en-US"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15489600"/>
                  </a:ext>
                </a:extLst>
              </a:tr>
              <a:tr h="213360">
                <a:tc>
                  <a:txBody>
                    <a:bodyPr/>
                    <a:lstStyle/>
                    <a:p>
                      <a:r>
                        <a:rPr lang="mn-MN" sz="1400" b="0" kern="1200" dirty="0">
                          <a:solidFill>
                            <a:schemeClr val="dk1"/>
                          </a:solidFill>
                          <a:effectLst/>
                          <a:latin typeface="Times New Roman" panose="02020603050405020304" pitchFamily="18" charset="0"/>
                          <a:ea typeface="+mn-ea"/>
                          <a:cs typeface="Times New Roman" panose="02020603050405020304" pitchFamily="18" charset="0"/>
                        </a:rPr>
                        <a:t>Г</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азрын</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тос</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уламжлалт</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бус</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газрын</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тос</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илэрсэн</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тохиолдолд</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mn-MN" sz="1400" b="0" kern="1200" dirty="0">
                          <a:solidFill>
                            <a:schemeClr val="dk1"/>
                          </a:solidFill>
                          <a:effectLst/>
                          <a:latin typeface="Times New Roman" panose="02020603050405020304" pitchFamily="18" charset="0"/>
                          <a:ea typeface="+mn-ea"/>
                          <a:cs typeface="Times New Roman" panose="02020603050405020304" pitchFamily="18" charset="0"/>
                        </a:rPr>
                        <a:t>МГТГ-т </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15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хоногийн</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дотор</a:t>
                      </a:r>
                      <a:r>
                        <a:rPr lang="en-US" sz="1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1400" b="0" kern="1200" dirty="0" err="1">
                          <a:solidFill>
                            <a:schemeClr val="dk1"/>
                          </a:solidFill>
                          <a:effectLst/>
                          <a:latin typeface="Times New Roman" panose="02020603050405020304" pitchFamily="18" charset="0"/>
                          <a:ea typeface="+mn-ea"/>
                          <a:cs typeface="Times New Roman" panose="02020603050405020304" pitchFamily="18" charset="0"/>
                        </a:rPr>
                        <a:t>мэдэгдэх</a:t>
                      </a:r>
                      <a:r>
                        <a:rPr lang="mn-MN" sz="1400" b="0" kern="1200" dirty="0">
                          <a:solidFill>
                            <a:schemeClr val="dk1"/>
                          </a:solidFill>
                          <a:effectLst/>
                          <a:latin typeface="Times New Roman" panose="02020603050405020304" pitchFamily="18" charset="0"/>
                          <a:ea typeface="+mn-ea"/>
                          <a:cs typeface="Times New Roman" panose="02020603050405020304" pitchFamily="18" charset="0"/>
                        </a:rPr>
                        <a:t>ээр </a:t>
                      </a:r>
                      <a:endParaRPr lang="en-US" sz="1400" b="0" dirty="0">
                        <a:latin typeface="Times New Roman" panose="02020603050405020304" pitchFamily="18" charset="0"/>
                        <a:cs typeface="Times New Roman" panose="02020603050405020304" pitchFamily="18" charset="0"/>
                      </a:endParaRPr>
                    </a:p>
                  </a:txBody>
                  <a:tcPr/>
                </a:tc>
                <a:tc>
                  <a:txBody>
                    <a:bodyPr/>
                    <a:lstStyle/>
                    <a:p>
                      <a:r>
                        <a:rPr lang="mn-MN" sz="1400" b="0" kern="1200" dirty="0">
                          <a:solidFill>
                            <a:schemeClr val="dk1"/>
                          </a:solidFill>
                          <a:effectLst/>
                          <a:latin typeface="Times New Roman" panose="02020603050405020304" pitchFamily="18" charset="0"/>
                          <a:ea typeface="+mn-ea"/>
                          <a:cs typeface="Times New Roman" panose="02020603050405020304" pitchFamily="18" charset="0"/>
                        </a:rPr>
                        <a:t>Дурын ашигт малтмал, цацраг идэвхт ашигт малтмалын тусгай зөвшөөрөл эзэмшигчийн эрэл, хайгуул, ашиглалтын явцад хамаарна </a:t>
                      </a:r>
                      <a:endParaRPr lang="en-US" sz="14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29791423"/>
                  </a:ext>
                </a:extLst>
              </a:tr>
            </a:tbl>
          </a:graphicData>
        </a:graphic>
      </p:graphicFrame>
    </p:spTree>
    <p:extLst>
      <p:ext uri="{BB962C8B-B14F-4D97-AF65-F5344CB8AC3E}">
        <p14:creationId xmlns:p14="http://schemas.microsoft.com/office/powerpoint/2010/main" val="2677838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91346" y="965810"/>
            <a:ext cx="11888045" cy="5573934"/>
          </a:xfrm>
        </p:spPr>
        <p:txBody>
          <a:bodyPr>
            <a:noAutofit/>
          </a:bodyPr>
          <a:lstStyle/>
          <a:p>
            <a:pPr marL="914400" lvl="2" indent="0">
              <a:buNone/>
            </a:pPr>
            <a:r>
              <a:rPr lang="mn-MN" sz="2400" b="1" dirty="0">
                <a:latin typeface="Times New Roman" panose="02020603050405020304" pitchFamily="18" charset="0"/>
                <a:cs typeface="Times New Roman" panose="02020603050405020304" pitchFamily="18" charset="0"/>
              </a:rPr>
              <a:t>Нүүрсний зөвшөөрөл эзэмшигчийн мэдэгдлээр хийгдэх ажиллагаа</a:t>
            </a:r>
          </a:p>
          <a:p>
            <a:pPr marL="914400" lvl="2" indent="0">
              <a:buNone/>
            </a:pPr>
            <a:r>
              <a:rPr lang="mn-MN" dirty="0">
                <a:solidFill>
                  <a:schemeClr val="tx1"/>
                </a:solidFill>
                <a:latin typeface="Times New Roman" panose="02020603050405020304" pitchFamily="18" charset="0"/>
                <a:cs typeface="Times New Roman" panose="02020603050405020304" pitchFamily="18" charset="0"/>
              </a:rPr>
              <a:t> </a:t>
            </a:r>
            <a:endParaRPr lang="mn-MN" b="1" dirty="0">
              <a:solidFill>
                <a:schemeClr val="tx1"/>
              </a:solidFill>
              <a:latin typeface="Times New Roman" panose="02020603050405020304" pitchFamily="18" charset="0"/>
              <a:cs typeface="Times New Roman" panose="02020603050405020304" pitchFamily="18" charset="0"/>
            </a:endParaRPr>
          </a:p>
          <a:p>
            <a:pPr marL="914400" lvl="2" indent="0" algn="just">
              <a:buNone/>
            </a:pPr>
            <a:r>
              <a:rPr lang="mn-MN" b="1" dirty="0">
                <a:latin typeface="Times New Roman" panose="02020603050405020304" pitchFamily="18" charset="0"/>
                <a:cs typeface="Times New Roman" panose="02020603050405020304" pitchFamily="18" charset="0"/>
              </a:rPr>
              <a:t>Олборлолтын эхний талбай </a:t>
            </a:r>
            <a:r>
              <a:rPr lang="en-US" b="1" dirty="0">
                <a:latin typeface="Times New Roman" panose="02020603050405020304" pitchFamily="18" charset="0"/>
                <a:cs typeface="Times New Roman" panose="02020603050405020304" pitchFamily="18" charset="0"/>
              </a:rPr>
              <a:t>(</a:t>
            </a:r>
            <a:r>
              <a:rPr lang="mn-MN" b="1" dirty="0">
                <a:latin typeface="Times New Roman" panose="02020603050405020304" pitchFamily="18" charset="0"/>
                <a:cs typeface="Times New Roman" panose="02020603050405020304" pitchFamily="18" charset="0"/>
              </a:rPr>
              <a:t>ОЭТ</a:t>
            </a:r>
            <a:r>
              <a:rPr lang="en-US" b="1" dirty="0">
                <a:latin typeface="Times New Roman" panose="02020603050405020304" pitchFamily="18" charset="0"/>
                <a:cs typeface="Times New Roman" panose="02020603050405020304" pitchFamily="18" charset="0"/>
              </a:rPr>
              <a:t>)</a:t>
            </a:r>
            <a:r>
              <a:rPr lang="mn-MN" b="1" dirty="0">
                <a:latin typeface="Times New Roman" panose="02020603050405020304" pitchFamily="18" charset="0"/>
                <a:cs typeface="Times New Roman" panose="02020603050405020304" pitchFamily="18" charset="0"/>
              </a:rPr>
              <a:t> </a:t>
            </a:r>
            <a:r>
              <a:rPr lang="mn-MN" dirty="0">
                <a:latin typeface="Times New Roman" panose="02020603050405020304" pitchFamily="18" charset="0"/>
                <a:cs typeface="Times New Roman" panose="02020603050405020304" pitchFamily="18" charset="0"/>
              </a:rPr>
              <a:t>- </a:t>
            </a:r>
            <a:r>
              <a:rPr lang="mn-MN" dirty="0">
                <a:solidFill>
                  <a:schemeClr val="tx1"/>
                </a:solidFill>
                <a:latin typeface="Times New Roman" panose="02020603050405020304" pitchFamily="18" charset="0"/>
                <a:cs typeface="Times New Roman" panose="02020603050405020304" pitchFamily="18" charset="0"/>
              </a:rPr>
              <a:t>нүүрсний зөвшөөрөл эзэмшигч нь нүүрс олборлох үйл ажиллагааг 10 жилийн  туршид хэвийн байдлаар явуулахад хүрэлцэхүйц хэмжээний, нэг эсхүл хэд хэдэн хэсгээс бүрдсэн давхцал бүхий талбайн хэсэг.</a:t>
            </a:r>
          </a:p>
          <a:p>
            <a:pPr marL="914400" lvl="2" indent="0" algn="just">
              <a:buNone/>
            </a:pPr>
            <a:r>
              <a:rPr lang="mn-MN" b="1" dirty="0">
                <a:latin typeface="Times New Roman" panose="02020603050405020304" pitchFamily="18" charset="0"/>
                <a:cs typeface="Times New Roman" panose="02020603050405020304" pitchFamily="18" charset="0"/>
              </a:rPr>
              <a:t>Олборлолтын ирээдүйн талбай </a:t>
            </a:r>
            <a:r>
              <a:rPr lang="en-US" b="1" dirty="0">
                <a:latin typeface="Times New Roman" panose="02020603050405020304" pitchFamily="18" charset="0"/>
                <a:cs typeface="Times New Roman" panose="02020603050405020304" pitchFamily="18" charset="0"/>
              </a:rPr>
              <a:t>(</a:t>
            </a:r>
            <a:r>
              <a:rPr lang="mn-MN" b="1" dirty="0">
                <a:latin typeface="Times New Roman" panose="02020603050405020304" pitchFamily="18" charset="0"/>
                <a:cs typeface="Times New Roman" panose="02020603050405020304" pitchFamily="18" charset="0"/>
              </a:rPr>
              <a:t>ОИТ</a:t>
            </a:r>
            <a:r>
              <a:rPr lang="en-US" b="1" dirty="0">
                <a:latin typeface="Times New Roman" panose="02020603050405020304" pitchFamily="18" charset="0"/>
                <a:cs typeface="Times New Roman" panose="02020603050405020304" pitchFamily="18" charset="0"/>
              </a:rPr>
              <a:t>) </a:t>
            </a:r>
            <a:r>
              <a:rPr lang="mn-MN" dirty="0">
                <a:latin typeface="Times New Roman" panose="02020603050405020304" pitchFamily="18" charset="0"/>
                <a:cs typeface="Times New Roman" panose="02020603050405020304" pitchFamily="18" charset="0"/>
              </a:rPr>
              <a:t>– </a:t>
            </a:r>
            <a:r>
              <a:rPr lang="mn-MN" dirty="0">
                <a:solidFill>
                  <a:schemeClr val="tx1"/>
                </a:solidFill>
                <a:latin typeface="Times New Roman" panose="02020603050405020304" pitchFamily="18" charset="0"/>
                <a:cs typeface="Times New Roman" panose="02020603050405020304" pitchFamily="18" charset="0"/>
              </a:rPr>
              <a:t>давхцал бүхий талбайд хамаарах ОЭТ-гаас бусад талбай. Үүнд ОЭТ хамаарна.   </a:t>
            </a:r>
          </a:p>
          <a:p>
            <a:pPr marL="914400" lvl="2" indent="0" algn="just">
              <a:buNone/>
            </a:pPr>
            <a:r>
              <a:rPr lang="mn-MN" b="1" dirty="0">
                <a:latin typeface="Times New Roman" panose="02020603050405020304" pitchFamily="18" charset="0"/>
                <a:cs typeface="Times New Roman" panose="02020603050405020304" pitchFamily="18" charset="0"/>
              </a:rPr>
              <a:t>Олборлолтын эргэлтийн талбай </a:t>
            </a:r>
            <a:r>
              <a:rPr lang="en-US" b="1" dirty="0">
                <a:latin typeface="Times New Roman" panose="02020603050405020304" pitchFamily="18" charset="0"/>
                <a:cs typeface="Times New Roman" panose="02020603050405020304" pitchFamily="18" charset="0"/>
              </a:rPr>
              <a:t>(</a:t>
            </a:r>
            <a:r>
              <a:rPr lang="mn-MN" b="1" dirty="0">
                <a:latin typeface="Times New Roman" panose="02020603050405020304" pitchFamily="18" charset="0"/>
                <a:cs typeface="Times New Roman" panose="02020603050405020304" pitchFamily="18" charset="0"/>
              </a:rPr>
              <a:t>ОЭрТ</a:t>
            </a:r>
            <a:r>
              <a:rPr lang="en-US" b="1" dirty="0">
                <a:latin typeface="Times New Roman" panose="02020603050405020304" pitchFamily="18" charset="0"/>
                <a:cs typeface="Times New Roman" panose="02020603050405020304" pitchFamily="18" charset="0"/>
              </a:rPr>
              <a:t>)</a:t>
            </a:r>
            <a:r>
              <a:rPr lang="mn-MN" b="1" dirty="0">
                <a:latin typeface="Times New Roman" panose="02020603050405020304" pitchFamily="18" charset="0"/>
                <a:cs typeface="Times New Roman" panose="02020603050405020304" pitchFamily="18" charset="0"/>
              </a:rPr>
              <a:t> </a:t>
            </a:r>
            <a:r>
              <a:rPr lang="mn-MN" dirty="0">
                <a:latin typeface="Times New Roman" panose="02020603050405020304" pitchFamily="18" charset="0"/>
                <a:cs typeface="Times New Roman" panose="02020603050405020304" pitchFamily="18" charset="0"/>
              </a:rPr>
              <a:t>- </a:t>
            </a:r>
            <a:r>
              <a:rPr lang="mn-MN" b="1" dirty="0">
                <a:solidFill>
                  <a:schemeClr val="tx1"/>
                </a:solidFill>
                <a:latin typeface="Times New Roman" panose="02020603050405020304" pitchFamily="18" charset="0"/>
                <a:cs typeface="Times New Roman" panose="02020603050405020304" pitchFamily="18" charset="0"/>
              </a:rPr>
              <a:t>ОИТ</a:t>
            </a:r>
            <a:r>
              <a:rPr lang="mn-MN" dirty="0">
                <a:solidFill>
                  <a:schemeClr val="tx1"/>
                </a:solidFill>
                <a:latin typeface="Times New Roman" panose="02020603050405020304" pitchFamily="18" charset="0"/>
                <a:cs typeface="Times New Roman" panose="02020603050405020304" pitchFamily="18" charset="0"/>
              </a:rPr>
              <a:t>-н хил доор байх ба хил заагийг нь нүүрсний зөвшөөрөл эзэмшигч тодорхойлно. Хэмжээ нь нүүрс олборлох үйл ажиллагааг 1 жилийн туршид хэвийн байдлаар явуулахад хүрэлцэхүйц хэмжээний, хамгийн томдоо ОЭТ эсхүл ОИТ-н аль нэг талбайн хэмжээний 10 хувиас ихгүй байна. Тус талбайг жил бүр тодорхойлно.</a:t>
            </a:r>
          </a:p>
          <a:p>
            <a:pPr marL="914400" lvl="2" indent="0" algn="just">
              <a:buNone/>
            </a:pPr>
            <a:r>
              <a:rPr lang="mn-MN" b="1" dirty="0">
                <a:latin typeface="Times New Roman" panose="02020603050405020304" pitchFamily="18" charset="0"/>
                <a:cs typeface="Times New Roman" panose="02020603050405020304" pitchFamily="18" charset="0"/>
              </a:rPr>
              <a:t>Үйл ажиллагаа зэрэг явуулах талбай </a:t>
            </a:r>
            <a:r>
              <a:rPr lang="en-US" b="1" dirty="0">
                <a:latin typeface="Times New Roman" panose="02020603050405020304" pitchFamily="18" charset="0"/>
                <a:cs typeface="Times New Roman" panose="02020603050405020304" pitchFamily="18" charset="0"/>
              </a:rPr>
              <a:t>(</a:t>
            </a:r>
            <a:r>
              <a:rPr lang="mn-MN" b="1" dirty="0">
                <a:latin typeface="Times New Roman" panose="02020603050405020304" pitchFamily="18" charset="0"/>
                <a:cs typeface="Times New Roman" panose="02020603050405020304" pitchFamily="18" charset="0"/>
              </a:rPr>
              <a:t>“ҮАЗЯТ”</a:t>
            </a:r>
            <a:r>
              <a:rPr lang="en-US" b="1" dirty="0">
                <a:latin typeface="Times New Roman" panose="02020603050405020304" pitchFamily="18" charset="0"/>
                <a:cs typeface="Times New Roman" panose="02020603050405020304" pitchFamily="18" charset="0"/>
              </a:rPr>
              <a:t>)</a:t>
            </a:r>
            <a:r>
              <a:rPr lang="mn-MN" b="1" dirty="0">
                <a:latin typeface="Times New Roman" panose="02020603050405020304" pitchFamily="18" charset="0"/>
                <a:cs typeface="Times New Roman" panose="02020603050405020304" pitchFamily="18" charset="0"/>
              </a:rPr>
              <a:t> </a:t>
            </a:r>
            <a:r>
              <a:rPr lang="mn-MN" b="1" dirty="0">
                <a:solidFill>
                  <a:schemeClr val="tx1"/>
                </a:solidFill>
                <a:latin typeface="Times New Roman" panose="02020603050405020304" pitchFamily="18" charset="0"/>
                <a:cs typeface="Times New Roman" panose="02020603050405020304" pitchFamily="18" charset="0"/>
              </a:rPr>
              <a:t>-</a:t>
            </a:r>
            <a:r>
              <a:rPr lang="mn-MN" dirty="0">
                <a:solidFill>
                  <a:schemeClr val="tx1"/>
                </a:solidFill>
                <a:latin typeface="Times New Roman" panose="02020603050405020304" pitchFamily="18" charset="0"/>
                <a:cs typeface="Times New Roman" panose="02020603050405020304" pitchFamily="18" charset="0"/>
              </a:rPr>
              <a:t> нүүрсний болон хийн зөвшөөрөл эзэмшигч талууд олборлолтын ажил эхлүүлсэн өдрөөс эхлэн тус бүрийн үйл ажиллагаагаа зэрэгцээ байдлаар явуулж талбай. </a:t>
            </a:r>
          </a:p>
          <a:p>
            <a:pPr marL="914400" lvl="2" indent="0">
              <a:buNone/>
            </a:pPr>
            <a:endParaRPr lang="mn-MN" sz="2400" dirty="0">
              <a:solidFill>
                <a:schemeClr val="tx1"/>
              </a:solidFill>
            </a:endParaRPr>
          </a:p>
          <a:p>
            <a:pPr marL="914400" lvl="2" indent="0">
              <a:buNone/>
            </a:pPr>
            <a:endParaRPr lang="mn-MN" sz="1200" dirty="0">
              <a:solidFill>
                <a:schemeClr val="tx1"/>
              </a:solidFill>
            </a:endParaRPr>
          </a:p>
        </p:txBody>
      </p:sp>
      <p:sp>
        <p:nvSpPr>
          <p:cNvPr id="5" name="Rectangle 4">
            <a:extLst>
              <a:ext uri="{FF2B5EF4-FFF2-40B4-BE49-F238E27FC236}">
                <a16:creationId xmlns:a16="http://schemas.microsoft.com/office/drawing/2014/main" id="{D943EB6D-6DD3-4253-A1FD-02ECDE077477}"/>
              </a:ext>
            </a:extLst>
          </p:cNvPr>
          <p:cNvSpPr/>
          <p:nvPr/>
        </p:nvSpPr>
        <p:spPr>
          <a:xfrm>
            <a:off x="699581" y="318256"/>
            <a:ext cx="11187871" cy="523220"/>
          </a:xfrm>
          <a:prstGeom prst="rect">
            <a:avLst/>
          </a:prstGeom>
        </p:spPr>
        <p:txBody>
          <a:bodyPr wrap="none">
            <a:spAutoFit/>
          </a:bodyPr>
          <a:lstStyle/>
          <a:p>
            <a:r>
              <a:rPr lang="mn-MN" sz="2800" b="1" dirty="0">
                <a:solidFill>
                  <a:schemeClr val="accent1"/>
                </a:solidFill>
              </a:rPr>
              <a:t>Талбайн давхцлыг шийдвэрлэх харилцаа, үе шат: Австрали</a:t>
            </a:r>
            <a:endParaRPr lang="en-US" sz="2800" b="1" dirty="0">
              <a:solidFill>
                <a:schemeClr val="accent1"/>
              </a:solidFill>
            </a:endParaRPr>
          </a:p>
        </p:txBody>
      </p:sp>
    </p:spTree>
    <p:extLst>
      <p:ext uri="{BB962C8B-B14F-4D97-AF65-F5344CB8AC3E}">
        <p14:creationId xmlns:p14="http://schemas.microsoft.com/office/powerpoint/2010/main" val="2106672112"/>
      </p:ext>
    </p:extLst>
  </p:cSld>
  <p:clrMapOvr>
    <a:masterClrMapping/>
  </p:clrMapOvr>
</p:sld>
</file>

<file path=ppt/theme/theme1.xml><?xml version="1.0" encoding="utf-8"?>
<a:theme xmlns:a="http://schemas.openxmlformats.org/drawingml/2006/main" name="1_Office Theme">
  <a:themeElements>
    <a:clrScheme name="AMEP Design">
      <a:dk1>
        <a:sysClr val="windowText" lastClr="000000"/>
      </a:dk1>
      <a:lt1>
        <a:sysClr val="window" lastClr="FFFFFF"/>
      </a:lt1>
      <a:dk2>
        <a:srgbClr val="44546A"/>
      </a:dk2>
      <a:lt2>
        <a:srgbClr val="E7E6E6"/>
      </a:lt2>
      <a:accent1>
        <a:srgbClr val="192450"/>
      </a:accent1>
      <a:accent2>
        <a:srgbClr val="2F6781"/>
      </a:accent2>
      <a:accent3>
        <a:srgbClr val="E7E6E6"/>
      </a:accent3>
      <a:accent4>
        <a:srgbClr val="EEEBBC"/>
      </a:accent4>
      <a:accent5>
        <a:srgbClr val="E3AE50"/>
      </a:accent5>
      <a:accent6>
        <a:srgbClr val="C00000"/>
      </a:accent6>
      <a:hlink>
        <a:srgbClr val="0563C1"/>
      </a:hlink>
      <a:folHlink>
        <a:srgbClr val="B4C6E7"/>
      </a:folHlink>
    </a:clrScheme>
    <a:fontScheme name="AMEP">
      <a:majorFont>
        <a:latin typeface="Arial Greek"/>
        <a:ea typeface=""/>
        <a:cs typeface=""/>
      </a:majorFont>
      <a:minorFont>
        <a:latin typeface="Arial Gree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TotalTime>
  <Words>4282</Words>
  <Application>Microsoft Macintosh PowerPoint</Application>
  <PresentationFormat>Widescreen</PresentationFormat>
  <Paragraphs>315</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Arial Greek</vt:lpstr>
      <vt:lpstr>Calibri</vt:lpstr>
      <vt:lpstr>Times New Roman</vt:lpstr>
      <vt:lpstr>Wingdings</vt:lpstr>
      <vt:lpstr>1_Office Theme</vt:lpstr>
      <vt:lpstr>Эрх зүйн орчны харьцуулсан судалгаа:   Нүүрсний давхаргын метан хий болон  нүүрсний талбайн давхцлын талаарх  Монгол болон Австрали улсын эрх зүйн орчин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Australia Mongolia Extractives Program (AMEP) Phase 2</dc:title>
  <dc:creator>Kirsten Livermore</dc:creator>
  <cp:lastModifiedBy>Bazaa, Uyanga</cp:lastModifiedBy>
  <cp:revision>60</cp:revision>
  <dcterms:created xsi:type="dcterms:W3CDTF">2019-10-26T02:52:54Z</dcterms:created>
  <dcterms:modified xsi:type="dcterms:W3CDTF">2020-09-14T02:52:21Z</dcterms:modified>
</cp:coreProperties>
</file>